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tiff" ContentType="image/tiff"/>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9" r:id="rId4"/>
    <p:sldId id="257" r:id="rId5"/>
    <p:sldId id="270" r:id="rId6"/>
    <p:sldId id="271" r:id="rId7"/>
    <p:sldId id="260" r:id="rId8"/>
    <p:sldId id="274" r:id="rId9"/>
    <p:sldId id="261" r:id="rId10"/>
    <p:sldId id="262" r:id="rId11"/>
    <p:sldId id="272" r:id="rId12"/>
    <p:sldId id="273" r:id="rId13"/>
    <p:sldId id="263" r:id="rId14"/>
    <p:sldId id="269" r:id="rId15"/>
    <p:sldId id="264" r:id="rId16"/>
    <p:sldId id="265" r:id="rId17"/>
    <p:sldId id="267" r:id="rId18"/>
    <p:sldId id="281" r:id="rId19"/>
    <p:sldId id="282" r:id="rId20"/>
    <p:sldId id="283" r:id="rId21"/>
    <p:sldId id="278" r:id="rId22"/>
    <p:sldId id="279" r:id="rId23"/>
    <p:sldId id="280" r:id="rId24"/>
    <p:sldId id="285" r:id="rId25"/>
    <p:sldId id="284" r:id="rId26"/>
    <p:sldId id="26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4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tiff"/><Relationship Id="rId1" Type="http://schemas.openxmlformats.org/officeDocument/2006/relationships/slideMaster" Target="../slideMasters/slideMaster1.xml"/><Relationship Id="rId4" Type="http://schemas.openxmlformats.org/officeDocument/2006/relationships/image" Target="../media/image3.gi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normAutofit/>
          </a:bodyPr>
          <a:lstStyle>
            <a:lvl1pPr algn="r">
              <a:defRPr sz="4000" b="1">
                <a:solidFill>
                  <a:schemeClr val="accent1">
                    <a:lumMod val="75000"/>
                  </a:schemeClr>
                </a:solidFill>
              </a:defRPr>
            </a:lvl1pPr>
          </a:lstStyle>
          <a:p>
            <a:r>
              <a:rPr lang="cs-CZ" dirty="0" smtClean="0"/>
              <a:t>Kliknutím lze upravit styl.</a:t>
            </a:r>
            <a:endParaRPr lang="en-GB" dirty="0"/>
          </a:p>
        </p:txBody>
      </p:sp>
      <p:sp>
        <p:nvSpPr>
          <p:cNvPr id="3" name="Podnadpis 2"/>
          <p:cNvSpPr>
            <a:spLocks noGrp="1"/>
          </p:cNvSpPr>
          <p:nvPr>
            <p:ph type="subTitle" idx="1"/>
          </p:nvPr>
        </p:nvSpPr>
        <p:spPr>
          <a:xfrm>
            <a:off x="1371600" y="3886200"/>
            <a:ext cx="7160840" cy="550912"/>
          </a:xfrm>
        </p:spPr>
        <p:txBody>
          <a:bodyPr>
            <a:normAutofit/>
          </a:bodyPr>
          <a:lstStyle>
            <a:lvl1pPr marL="0" indent="0" algn="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Kliknutím lze upravit styl předlohy.</a:t>
            </a:r>
            <a:endParaRPr lang="en-GB" dirty="0"/>
          </a:p>
        </p:txBody>
      </p:sp>
      <p:pic>
        <p:nvPicPr>
          <p:cNvPr id="7" name="Obráze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3568" y="332656"/>
            <a:ext cx="2264156" cy="633756"/>
          </a:xfrm>
          <a:prstGeom prst="rect">
            <a:avLst/>
          </a:prstGeom>
        </p:spPr>
      </p:pic>
      <p:pic>
        <p:nvPicPr>
          <p:cNvPr id="8" name="Picture 2" descr="http://www.tacr.cz/images/loga/logo_omega.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67544" y="6237312"/>
            <a:ext cx="1549199" cy="432048"/>
          </a:xfrm>
          <a:prstGeom prst="rect">
            <a:avLst/>
          </a:prstGeom>
          <a:noFill/>
          <a:extLst>
            <a:ext uri="{909E8E84-426E-40DD-AFC4-6F175D3DCCD1}">
              <a14:hiddenFill xmlns:a14="http://schemas.microsoft.com/office/drawing/2010/main">
                <a:solidFill>
                  <a:srgbClr val="FFFFFF"/>
                </a:solidFill>
              </a14:hiddenFill>
            </a:ext>
          </a:extLst>
        </p:spPr>
      </p:pic>
      <p:sp>
        <p:nvSpPr>
          <p:cNvPr id="9" name="Obdélník 8"/>
          <p:cNvSpPr/>
          <p:nvPr userDrawn="1"/>
        </p:nvSpPr>
        <p:spPr>
          <a:xfrm>
            <a:off x="107504" y="0"/>
            <a:ext cx="228600" cy="5141208"/>
          </a:xfrm>
          <a:prstGeom prst="rect">
            <a:avLst/>
          </a:prstGeom>
          <a:solidFill>
            <a:schemeClr val="tx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tx2"/>
              </a:solidFill>
            </a:endParaRPr>
          </a:p>
        </p:txBody>
      </p:sp>
      <p:sp>
        <p:nvSpPr>
          <p:cNvPr id="10" name="Obdélník 9"/>
          <p:cNvSpPr/>
          <p:nvPr userDrawn="1"/>
        </p:nvSpPr>
        <p:spPr>
          <a:xfrm>
            <a:off x="107504" y="5231440"/>
            <a:ext cx="228600" cy="1626559"/>
          </a:xfrm>
          <a:prstGeom prst="rect">
            <a:avLst/>
          </a:prstGeom>
          <a:solidFill>
            <a:schemeClr val="accent1">
              <a:lumMod val="60000"/>
              <a:lumOff val="40000"/>
            </a:schemeClr>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TextovéPole 10"/>
          <p:cNvSpPr txBox="1"/>
          <p:nvPr userDrawn="1"/>
        </p:nvSpPr>
        <p:spPr>
          <a:xfrm>
            <a:off x="2123728" y="6130170"/>
            <a:ext cx="6192688" cy="646331"/>
          </a:xfrm>
          <a:prstGeom prst="rect">
            <a:avLst/>
          </a:prstGeom>
          <a:noFill/>
        </p:spPr>
        <p:txBody>
          <a:bodyPr wrap="square" rtlCol="0">
            <a:spAutoFit/>
          </a:bodyPr>
          <a:lstStyle/>
          <a:p>
            <a:r>
              <a:rPr lang="cs-CZ" sz="1200" dirty="0" smtClean="0">
                <a:solidFill>
                  <a:schemeClr val="bg1">
                    <a:lumMod val="50000"/>
                  </a:schemeClr>
                </a:solidFill>
              </a:rPr>
              <a:t>Tato prezentace je součástí projektu  TD020320</a:t>
            </a:r>
          </a:p>
          <a:p>
            <a:r>
              <a:rPr lang="cs-CZ" sz="1200" dirty="0" smtClean="0">
                <a:solidFill>
                  <a:schemeClr val="bg1">
                    <a:lumMod val="50000"/>
                  </a:schemeClr>
                </a:solidFill>
              </a:rPr>
              <a:t>Zvýšení efektivity ochrany autorských práv v kartografii a geoinformatice.</a:t>
            </a:r>
          </a:p>
          <a:p>
            <a:r>
              <a:rPr lang="pl-PL" sz="1200" dirty="0" smtClean="0">
                <a:solidFill>
                  <a:schemeClr val="bg1">
                    <a:lumMod val="50000"/>
                  </a:schemeClr>
                </a:solidFill>
              </a:rPr>
              <a:t>Projekt je realizován za finanční podpory TA ČR.</a:t>
            </a:r>
            <a:endParaRPr lang="en-GB" sz="1200" dirty="0">
              <a:solidFill>
                <a:schemeClr val="bg1">
                  <a:lumMod val="50000"/>
                </a:schemeClr>
              </a:solidFill>
            </a:endParaRPr>
          </a:p>
        </p:txBody>
      </p:sp>
    </p:spTree>
    <p:extLst>
      <p:ext uri="{BB962C8B-B14F-4D97-AF65-F5344CB8AC3E}">
        <p14:creationId xmlns:p14="http://schemas.microsoft.com/office/powerpoint/2010/main" val="45804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lvl1pPr algn="l">
              <a:defRPr sz="3200" b="0">
                <a:solidFill>
                  <a:schemeClr val="accent1">
                    <a:lumMod val="75000"/>
                  </a:schemeClr>
                </a:solidFill>
              </a:defRPr>
            </a:lvl1pPr>
          </a:lstStyle>
          <a:p>
            <a:r>
              <a:rPr lang="cs-CZ" dirty="0" smtClean="0"/>
              <a:t>Kliknutím lze upravit styl.</a:t>
            </a:r>
            <a:endParaRPr lang="en-GB" dirty="0"/>
          </a:p>
        </p:txBody>
      </p:sp>
      <p:sp>
        <p:nvSpPr>
          <p:cNvPr id="3" name="Zástupný symbol pro obsah 2"/>
          <p:cNvSpPr>
            <a:spLocks noGrp="1"/>
          </p:cNvSpPr>
          <p:nvPr>
            <p:ph idx="1"/>
          </p:nvPr>
        </p:nvSpPr>
        <p:spPr/>
        <p:txBody>
          <a:bodyPr/>
          <a:lstStyle/>
          <a:p>
            <a:pPr lvl="0"/>
            <a:r>
              <a:rPr lang="cs-CZ" noProof="0" dirty="0" smtClean="0"/>
              <a:t>Kliknutím lze upravit styly předlohy textu.</a:t>
            </a:r>
          </a:p>
          <a:p>
            <a:pPr lvl="1"/>
            <a:r>
              <a:rPr lang="cs-CZ" noProof="0" dirty="0" smtClean="0"/>
              <a:t>Druhá úroveň</a:t>
            </a:r>
          </a:p>
          <a:p>
            <a:pPr lvl="2"/>
            <a:r>
              <a:rPr lang="cs-CZ" noProof="0" dirty="0" smtClean="0"/>
              <a:t>Třetí úroveň</a:t>
            </a:r>
          </a:p>
          <a:p>
            <a:pPr lvl="3"/>
            <a:r>
              <a:rPr lang="cs-CZ" noProof="0" dirty="0" smtClean="0"/>
              <a:t>Čtvrtá úroveň</a:t>
            </a:r>
          </a:p>
          <a:p>
            <a:pPr lvl="4"/>
            <a:r>
              <a:rPr lang="cs-CZ" noProof="0" dirty="0" smtClean="0"/>
              <a:t>Pátá úroveň</a:t>
            </a:r>
            <a:endParaRPr lang="cs-CZ" noProof="0" dirty="0"/>
          </a:p>
        </p:txBody>
      </p:sp>
      <p:sp>
        <p:nvSpPr>
          <p:cNvPr id="6" name="Zástupný symbol pro číslo snímku 5"/>
          <p:cNvSpPr>
            <a:spLocks noGrp="1"/>
          </p:cNvSpPr>
          <p:nvPr>
            <p:ph type="sldNum" sz="quarter" idx="12"/>
          </p:nvPr>
        </p:nvSpPr>
        <p:spPr/>
        <p:txBody>
          <a:bodyPr/>
          <a:lstStyle/>
          <a:p>
            <a:fld id="{AFBF895A-F83B-4C58-A129-0663BE513A30}" type="slidenum">
              <a:rPr lang="en-GB" smtClean="0"/>
              <a:t>‹#›</a:t>
            </a:fld>
            <a:endParaRPr lang="en-GB" dirty="0"/>
          </a:p>
        </p:txBody>
      </p:sp>
      <p:sp>
        <p:nvSpPr>
          <p:cNvPr id="8" name="Přímá spojnice 7"/>
          <p:cNvSpPr>
            <a:spLocks noChangeShapeType="1"/>
          </p:cNvSpPr>
          <p:nvPr userDrawn="1"/>
        </p:nvSpPr>
        <p:spPr bwMode="auto">
          <a:xfrm>
            <a:off x="457200" y="6021288"/>
            <a:ext cx="8229600" cy="0"/>
          </a:xfrm>
          <a:prstGeom prst="line">
            <a:avLst/>
          </a:prstGeom>
          <a:noFill/>
          <a:ln w="9525" cap="flat" cmpd="sng" algn="ctr">
            <a:solidFill>
              <a:schemeClr val="accent1"/>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pic>
        <p:nvPicPr>
          <p:cNvPr id="9" name="Obrázek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6119539"/>
            <a:ext cx="2264156" cy="633756"/>
          </a:xfrm>
          <a:prstGeom prst="rect">
            <a:avLst/>
          </a:prstGeom>
        </p:spPr>
      </p:pic>
      <p:pic>
        <p:nvPicPr>
          <p:cNvPr id="10" name="Picture 2" descr="http://www.tacr.cz/images/loga/logo_omega.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52320" y="6220393"/>
            <a:ext cx="1549199" cy="432048"/>
          </a:xfrm>
          <a:prstGeom prst="rect">
            <a:avLst/>
          </a:prstGeom>
          <a:noFill/>
          <a:extLst>
            <a:ext uri="{909E8E84-426E-40DD-AFC4-6F175D3DCCD1}">
              <a14:hiddenFill xmlns:a14="http://schemas.microsoft.com/office/drawing/2010/main">
                <a:solidFill>
                  <a:srgbClr val="FFFFFF"/>
                </a:solidFill>
              </a14:hiddenFill>
            </a:ext>
          </a:extLst>
        </p:spPr>
      </p:pic>
      <p:sp>
        <p:nvSpPr>
          <p:cNvPr id="11" name="TextovéPole 10"/>
          <p:cNvSpPr txBox="1"/>
          <p:nvPr userDrawn="1"/>
        </p:nvSpPr>
        <p:spPr>
          <a:xfrm>
            <a:off x="2627784" y="6125739"/>
            <a:ext cx="6192688" cy="646331"/>
          </a:xfrm>
          <a:prstGeom prst="rect">
            <a:avLst/>
          </a:prstGeom>
          <a:noFill/>
        </p:spPr>
        <p:txBody>
          <a:bodyPr wrap="square" rtlCol="0">
            <a:spAutoFit/>
          </a:bodyPr>
          <a:lstStyle/>
          <a:p>
            <a:r>
              <a:rPr lang="cs-CZ" sz="1200" dirty="0" smtClean="0">
                <a:solidFill>
                  <a:schemeClr val="bg1">
                    <a:lumMod val="50000"/>
                  </a:schemeClr>
                </a:solidFill>
              </a:rPr>
              <a:t>Tato prezentace je součástí projektu  TD020320</a:t>
            </a:r>
          </a:p>
          <a:p>
            <a:r>
              <a:rPr lang="cs-CZ" sz="1200" dirty="0" smtClean="0">
                <a:solidFill>
                  <a:schemeClr val="bg1">
                    <a:lumMod val="50000"/>
                  </a:schemeClr>
                </a:solidFill>
              </a:rPr>
              <a:t>Zvýšení efektivity ochrany autorských práv v kartografii a geoinformatice.</a:t>
            </a:r>
          </a:p>
          <a:p>
            <a:r>
              <a:rPr lang="pl-PL" sz="1200" dirty="0" smtClean="0">
                <a:solidFill>
                  <a:schemeClr val="bg1">
                    <a:lumMod val="50000"/>
                  </a:schemeClr>
                </a:solidFill>
              </a:rPr>
              <a:t>Projekt je realizován za finanční spoluúčasti TA ČR.</a:t>
            </a:r>
            <a:endParaRPr lang="en-GB" sz="1200" dirty="0">
              <a:solidFill>
                <a:schemeClr val="bg1">
                  <a:lumMod val="50000"/>
                </a:schemeClr>
              </a:solidFill>
            </a:endParaRPr>
          </a:p>
        </p:txBody>
      </p:sp>
      <p:pic>
        <p:nvPicPr>
          <p:cNvPr id="1031" name="Picture 7" descr="C:\Users\Alenka\AppData\Local\Microsoft\Windows\Temporary Internet Files\Content.IE5\EAKONO4P\MC900072696[1].gif"/>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46880" y="1340767"/>
            <a:ext cx="8239919" cy="45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31297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dirty="0" smtClean="0"/>
              <a:t>Kliknutím lze upravit styl.</a:t>
            </a:r>
            <a:endParaRPr lang="en-GB" dirty="0"/>
          </a:p>
        </p:txBody>
      </p:sp>
      <p:sp>
        <p:nvSpPr>
          <p:cNvPr id="3" name="Zástupný symbol pro text 2"/>
          <p:cNvSpPr>
            <a:spLocks noGrp="1"/>
          </p:cNvSpPr>
          <p:nvPr>
            <p:ph type="body" idx="1"/>
          </p:nvPr>
        </p:nvSpPr>
        <p:spPr>
          <a:xfrm>
            <a:off x="457200" y="1600201"/>
            <a:ext cx="8229600" cy="4349080"/>
          </a:xfrm>
          <a:prstGeom prst="rect">
            <a:avLst/>
          </a:prstGeom>
        </p:spPr>
        <p:txBody>
          <a:bodyPr vert="horz" lIns="91440" tIns="45720" rIns="91440" bIns="45720" rtlCol="0">
            <a:normAutofit/>
          </a:bodyPr>
          <a:lstStyle/>
          <a:p>
            <a:pPr lvl="0"/>
            <a:r>
              <a:rPr lang="cs-CZ" noProof="0" dirty="0" smtClean="0"/>
              <a:t>Kliknutím lze upravit styly předlohy textu.</a:t>
            </a:r>
          </a:p>
          <a:p>
            <a:pPr lvl="1"/>
            <a:r>
              <a:rPr lang="cs-CZ" noProof="0" dirty="0" smtClean="0"/>
              <a:t>Druhá úroveň</a:t>
            </a:r>
          </a:p>
          <a:p>
            <a:pPr lvl="2"/>
            <a:r>
              <a:rPr lang="cs-CZ" noProof="0" dirty="0" smtClean="0"/>
              <a:t>Třetí úroveň</a:t>
            </a:r>
          </a:p>
          <a:p>
            <a:pPr lvl="3"/>
            <a:r>
              <a:rPr lang="cs-CZ" noProof="0" dirty="0" smtClean="0"/>
              <a:t>Čtvrtá úroveň</a:t>
            </a:r>
          </a:p>
          <a:p>
            <a:pPr lvl="4"/>
            <a:r>
              <a:rPr lang="cs-CZ" noProof="0" dirty="0" smtClean="0"/>
              <a:t>Pátá úroveň</a:t>
            </a:r>
            <a:endParaRPr lang="cs-CZ" noProof="0" dirty="0"/>
          </a:p>
        </p:txBody>
      </p:sp>
      <p:sp>
        <p:nvSpPr>
          <p:cNvPr id="5" name="Zástupný symbol pro zápatí 4"/>
          <p:cNvSpPr>
            <a:spLocks noGrp="1"/>
          </p:cNvSpPr>
          <p:nvPr>
            <p:ph type="ftr" sz="quarter" idx="3"/>
          </p:nvPr>
        </p:nvSpPr>
        <p:spPr>
          <a:xfrm>
            <a:off x="2627784" y="6246465"/>
            <a:ext cx="4680520" cy="57606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dirty="0" smtClean="0"/>
              <a:t>Tato prezentace je součástí projektu  TD020320</a:t>
            </a:r>
          </a:p>
          <a:p>
            <a:r>
              <a:rPr lang="cs-CZ" dirty="0" smtClean="0"/>
              <a:t>Zvýšení efektivity ochrany autorských práv v kartografii a geoinformatice.</a:t>
            </a:r>
          </a:p>
          <a:p>
            <a:r>
              <a:rPr lang="pl-PL" dirty="0" smtClean="0"/>
              <a:t>Projekt je realizován za finanční spoluúčasti TA ČR.</a:t>
            </a:r>
            <a:endParaRPr lang="cs-CZ" dirty="0" smtClean="0"/>
          </a:p>
          <a:p>
            <a:endParaRPr lang="en-GB" dirty="0"/>
          </a:p>
        </p:txBody>
      </p:sp>
      <p:sp>
        <p:nvSpPr>
          <p:cNvPr id="6" name="Zástupný symbol pro číslo snímku 5"/>
          <p:cNvSpPr>
            <a:spLocks noGrp="1"/>
          </p:cNvSpPr>
          <p:nvPr>
            <p:ph type="sldNum" sz="quarter" idx="4"/>
          </p:nvPr>
        </p:nvSpPr>
        <p:spPr>
          <a:xfrm>
            <a:off x="8321588" y="44624"/>
            <a:ext cx="73042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BF895A-F83B-4C58-A129-0663BE513A30}" type="slidenum">
              <a:rPr lang="en-GB" smtClean="0"/>
              <a:t>‹#›</a:t>
            </a:fld>
            <a:endParaRPr lang="en-GB" dirty="0"/>
          </a:p>
        </p:txBody>
      </p:sp>
      <p:sp>
        <p:nvSpPr>
          <p:cNvPr id="7" name="Přímá spojnice 6"/>
          <p:cNvSpPr>
            <a:spLocks noChangeShapeType="1"/>
          </p:cNvSpPr>
          <p:nvPr userDrawn="1"/>
        </p:nvSpPr>
        <p:spPr bwMode="auto">
          <a:xfrm>
            <a:off x="457200" y="6021288"/>
            <a:ext cx="8229600" cy="0"/>
          </a:xfrm>
          <a:prstGeom prst="line">
            <a:avLst/>
          </a:prstGeom>
          <a:noFill/>
          <a:ln w="9525" cap="flat" cmpd="sng" algn="ctr">
            <a:solidFill>
              <a:schemeClr val="accent1"/>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extLst>
      <p:ext uri="{BB962C8B-B14F-4D97-AF65-F5344CB8AC3E}">
        <p14:creationId xmlns:p14="http://schemas.microsoft.com/office/powerpoint/2010/main" val="1401418201"/>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2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7.wmf"/><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8.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en-GB" sz="3600" dirty="0"/>
              <a:t>Autorské právo </a:t>
            </a:r>
            <a:r>
              <a:rPr lang="cs-CZ" sz="3600" dirty="0" smtClean="0"/>
              <a:t/>
            </a:r>
            <a:br>
              <a:rPr lang="cs-CZ" sz="3600" dirty="0" smtClean="0"/>
            </a:br>
            <a:r>
              <a:rPr lang="cs-CZ" sz="3600" dirty="0" smtClean="0"/>
              <a:t>v geodézii a </a:t>
            </a:r>
            <a:r>
              <a:rPr lang="en-GB" sz="3600" dirty="0" smtClean="0"/>
              <a:t>v</a:t>
            </a:r>
            <a:r>
              <a:rPr lang="en-GB" sz="3600" dirty="0"/>
              <a:t> </a:t>
            </a:r>
            <a:r>
              <a:rPr lang="en-GB" sz="3600" dirty="0" smtClean="0"/>
              <a:t>kart</a:t>
            </a:r>
            <a:r>
              <a:rPr lang="cs-CZ" sz="3600" dirty="0" smtClean="0"/>
              <a:t>o</a:t>
            </a:r>
            <a:r>
              <a:rPr lang="en-GB" sz="3600" dirty="0" err="1" smtClean="0"/>
              <a:t>grafi</a:t>
            </a:r>
            <a:r>
              <a:rPr lang="cs-CZ" sz="3600" dirty="0" smtClean="0"/>
              <a:t>i</a:t>
            </a:r>
            <a:endParaRPr lang="en-GB" sz="3600" dirty="0"/>
          </a:p>
        </p:txBody>
      </p:sp>
      <p:sp>
        <p:nvSpPr>
          <p:cNvPr id="3" name="Podnadpis 2"/>
          <p:cNvSpPr>
            <a:spLocks noGrp="1"/>
          </p:cNvSpPr>
          <p:nvPr>
            <p:ph type="subTitle" idx="1"/>
          </p:nvPr>
        </p:nvSpPr>
        <p:spPr>
          <a:xfrm>
            <a:off x="1371600" y="3886200"/>
            <a:ext cx="7160840" cy="1270992"/>
          </a:xfrm>
        </p:spPr>
        <p:txBody>
          <a:bodyPr>
            <a:normAutofit fontScale="92500"/>
          </a:bodyPr>
          <a:lstStyle/>
          <a:p>
            <a:r>
              <a:rPr lang="cs-CZ" sz="2400" dirty="0" smtClean="0"/>
              <a:t>RNDr. Alena Vondráková, Ph.D.</a:t>
            </a:r>
          </a:p>
          <a:p>
            <a:r>
              <a:rPr lang="cs-CZ" sz="2400" dirty="0" smtClean="0"/>
              <a:t>alena.vondrakova@upol.cz</a:t>
            </a:r>
          </a:p>
          <a:p>
            <a:r>
              <a:rPr lang="cs-CZ" sz="2400" dirty="0" smtClean="0">
                <a:solidFill>
                  <a:schemeClr val="accent1"/>
                </a:solidFill>
              </a:rPr>
              <a:t>Katedra geoinformatiky, Univerzita Palackého v Olomouci</a:t>
            </a:r>
            <a:endParaRPr lang="en-GB" sz="2400" dirty="0">
              <a:solidFill>
                <a:schemeClr val="accent1"/>
              </a:solidFill>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75856" y="271347"/>
            <a:ext cx="5616624" cy="925406"/>
          </a:xfrm>
          <a:prstGeom prst="rect">
            <a:avLst/>
          </a:prstGeom>
        </p:spPr>
      </p:pic>
    </p:spTree>
    <p:extLst>
      <p:ext uri="{BB962C8B-B14F-4D97-AF65-F5344CB8AC3E}">
        <p14:creationId xmlns:p14="http://schemas.microsoft.com/office/powerpoint/2010/main" val="42928510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je v oblasti (nejen) autorského práva nového</a:t>
            </a:r>
            <a:r>
              <a:rPr lang="cs-CZ" dirty="0" smtClean="0"/>
              <a:t>?</a:t>
            </a:r>
            <a:endParaRPr lang="cs-CZ" dirty="0"/>
          </a:p>
        </p:txBody>
      </p:sp>
      <p:sp>
        <p:nvSpPr>
          <p:cNvPr id="3" name="Zástupný symbol pro obsah 2"/>
          <p:cNvSpPr>
            <a:spLocks noGrp="1"/>
          </p:cNvSpPr>
          <p:nvPr>
            <p:ph idx="1"/>
          </p:nvPr>
        </p:nvSpPr>
        <p:spPr/>
        <p:txBody>
          <a:bodyPr>
            <a:normAutofit/>
          </a:bodyPr>
          <a:lstStyle/>
          <a:p>
            <a:r>
              <a:rPr lang="cs-CZ" dirty="0"/>
              <a:t>Nový občanský zákoník </a:t>
            </a:r>
            <a:r>
              <a:rPr lang="cs-CZ" dirty="0" smtClean="0"/>
              <a:t>(NOZ</a:t>
            </a:r>
            <a:r>
              <a:rPr lang="cs-CZ" dirty="0"/>
              <a:t>) ohledně </a:t>
            </a:r>
            <a:r>
              <a:rPr lang="cs-CZ" dirty="0" smtClean="0"/>
              <a:t>autorskoprávní </a:t>
            </a:r>
            <a:r>
              <a:rPr lang="cs-CZ" dirty="0"/>
              <a:t>problematiky nepřinesl žádné závratné </a:t>
            </a:r>
            <a:r>
              <a:rPr lang="cs-CZ" dirty="0" smtClean="0"/>
              <a:t>změny, došlo </a:t>
            </a:r>
            <a:r>
              <a:rPr lang="cs-CZ" dirty="0"/>
              <a:t>pouze </a:t>
            </a:r>
            <a:r>
              <a:rPr lang="cs-CZ" dirty="0" smtClean="0"/>
              <a:t/>
            </a:r>
            <a:br>
              <a:rPr lang="cs-CZ" dirty="0" smtClean="0"/>
            </a:br>
            <a:r>
              <a:rPr lang="cs-CZ" dirty="0" smtClean="0"/>
              <a:t>k </a:t>
            </a:r>
            <a:r>
              <a:rPr lang="cs-CZ" dirty="0"/>
              <a:t>přesunu části autorského zákona, týkající se </a:t>
            </a:r>
            <a:r>
              <a:rPr lang="cs-CZ" b="1" dirty="0"/>
              <a:t>licenčních smluv</a:t>
            </a:r>
            <a:r>
              <a:rPr lang="cs-CZ" dirty="0"/>
              <a:t>, do </a:t>
            </a:r>
            <a:r>
              <a:rPr lang="cs-CZ" dirty="0" smtClean="0"/>
              <a:t>NOZ (až </a:t>
            </a:r>
            <a:r>
              <a:rPr lang="cs-CZ" dirty="0"/>
              <a:t>na drobnosti v nezměněné </a:t>
            </a:r>
            <a:r>
              <a:rPr lang="cs-CZ" dirty="0" smtClean="0"/>
              <a:t>podobě)</a:t>
            </a:r>
          </a:p>
          <a:p>
            <a:r>
              <a:rPr lang="cs-CZ" dirty="0" smtClean="0"/>
              <a:t>po </a:t>
            </a:r>
            <a:r>
              <a:rPr lang="cs-CZ" dirty="0"/>
              <a:t>1. 1. 2014 </a:t>
            </a:r>
            <a:r>
              <a:rPr lang="cs-CZ" dirty="0" smtClean="0"/>
              <a:t>je u </a:t>
            </a:r>
            <a:r>
              <a:rPr lang="cs-CZ" b="1" dirty="0" smtClean="0"/>
              <a:t>licenčních smluv </a:t>
            </a:r>
            <a:r>
              <a:rPr lang="cs-CZ" dirty="0" smtClean="0"/>
              <a:t>potřeba v </a:t>
            </a:r>
            <a:r>
              <a:rPr lang="cs-CZ" dirty="0"/>
              <a:t>jejich úvodu citovat ustanovení, o která se licenční smlouva opírá, </a:t>
            </a:r>
            <a:r>
              <a:rPr lang="cs-CZ" dirty="0" smtClean="0"/>
              <a:t/>
            </a:r>
            <a:br>
              <a:rPr lang="cs-CZ" dirty="0" smtClean="0"/>
            </a:br>
            <a:r>
              <a:rPr lang="cs-CZ" dirty="0" smtClean="0"/>
              <a:t>na místo § </a:t>
            </a:r>
            <a:r>
              <a:rPr lang="cs-CZ" dirty="0"/>
              <a:t>46 a následující podle zákona č. 121/2000 Sb. (autorský zákon</a:t>
            </a:r>
            <a:r>
              <a:rPr lang="cs-CZ" dirty="0" smtClean="0"/>
              <a:t>) bude citován § </a:t>
            </a:r>
            <a:r>
              <a:rPr lang="cs-CZ" dirty="0"/>
              <a:t>2358 a </a:t>
            </a:r>
            <a:r>
              <a:rPr lang="cs-CZ" dirty="0" smtClean="0"/>
              <a:t>následující </a:t>
            </a:r>
            <a:br>
              <a:rPr lang="cs-CZ" dirty="0" smtClean="0"/>
            </a:br>
            <a:r>
              <a:rPr lang="cs-CZ" dirty="0" smtClean="0"/>
              <a:t>podle </a:t>
            </a:r>
            <a:r>
              <a:rPr lang="cs-CZ" dirty="0"/>
              <a:t>zákona č. 89/2012 Sb. (občanský zákoník</a:t>
            </a:r>
            <a:r>
              <a:rPr lang="cs-CZ" dirty="0" smtClean="0"/>
              <a:t>)</a:t>
            </a:r>
          </a:p>
          <a:p>
            <a:pPr marL="0" indent="0">
              <a:buNone/>
            </a:pPr>
            <a:endParaRPr lang="cs-CZ" dirty="0"/>
          </a:p>
        </p:txBody>
      </p:sp>
      <p:pic>
        <p:nvPicPr>
          <p:cNvPr id="4098" name="Picture 2" descr="C:\Users\Alenka\AppData\Local\Microsoft\Windows\Temporary Internet Files\Content.IE5\EAKONO4P\MC90044197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328" y="4509120"/>
            <a:ext cx="1328985" cy="1328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916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je v oblasti (nejen) autorského práva nového?</a:t>
            </a:r>
          </a:p>
        </p:txBody>
      </p:sp>
      <p:sp>
        <p:nvSpPr>
          <p:cNvPr id="3" name="Zástupný symbol pro obsah 2"/>
          <p:cNvSpPr>
            <a:spLocks noGrp="1"/>
          </p:cNvSpPr>
          <p:nvPr>
            <p:ph idx="1"/>
          </p:nvPr>
        </p:nvSpPr>
        <p:spPr>
          <a:xfrm>
            <a:off x="457200" y="1600201"/>
            <a:ext cx="8229600" cy="4349080"/>
          </a:xfrm>
        </p:spPr>
        <p:txBody>
          <a:bodyPr>
            <a:normAutofit lnSpcReduction="10000"/>
          </a:bodyPr>
          <a:lstStyle/>
          <a:p>
            <a:r>
              <a:rPr lang="cs-CZ" dirty="0" smtClean="0"/>
              <a:t>v NOZ je </a:t>
            </a:r>
            <a:r>
              <a:rPr lang="cs-CZ" b="1" dirty="0" smtClean="0"/>
              <a:t>sjednocena úprava závazků práv duševního vlastnictví</a:t>
            </a:r>
            <a:endParaRPr lang="cs-CZ" dirty="0"/>
          </a:p>
          <a:p>
            <a:r>
              <a:rPr lang="cs-CZ" dirty="0" smtClean="0"/>
              <a:t>předtím byla tato úprava hlavně ohledně průmyslových práv roztříštěná a třeba pro oblast průmyslových práv ji řešil obchodní zákoník, jehož účinnost skončila k 31. 12. 2013</a:t>
            </a:r>
          </a:p>
          <a:p>
            <a:r>
              <a:rPr lang="cs-CZ" dirty="0" smtClean="0"/>
              <a:t>velký </a:t>
            </a:r>
            <a:r>
              <a:rPr lang="cs-CZ" b="1" dirty="0" smtClean="0"/>
              <a:t>zásah </a:t>
            </a:r>
            <a:r>
              <a:rPr lang="cs-CZ" b="1" dirty="0"/>
              <a:t>do současného systému úpravy autorských práv </a:t>
            </a:r>
            <a:r>
              <a:rPr lang="cs-CZ" b="1" dirty="0" smtClean="0"/>
              <a:t/>
            </a:r>
            <a:br>
              <a:rPr lang="cs-CZ" b="1" dirty="0" smtClean="0"/>
            </a:br>
            <a:r>
              <a:rPr lang="cs-CZ" dirty="0" smtClean="0"/>
              <a:t>a </a:t>
            </a:r>
            <a:r>
              <a:rPr lang="cs-CZ" dirty="0"/>
              <a:t>práv souvisejících </a:t>
            </a:r>
            <a:r>
              <a:rPr lang="cs-CZ" dirty="0" smtClean="0"/>
              <a:t>bude </a:t>
            </a:r>
            <a:r>
              <a:rPr lang="cs-CZ" dirty="0"/>
              <a:t>v důsledku </a:t>
            </a:r>
            <a:r>
              <a:rPr lang="cs-CZ" dirty="0" smtClean="0"/>
              <a:t>implementace </a:t>
            </a:r>
            <a:r>
              <a:rPr lang="cs-CZ" dirty="0"/>
              <a:t>tří </a:t>
            </a:r>
            <a:r>
              <a:rPr lang="cs-CZ" dirty="0" smtClean="0"/>
              <a:t>směrnic EU</a:t>
            </a:r>
          </a:p>
          <a:p>
            <a:pPr lvl="1"/>
            <a:r>
              <a:rPr lang="cs-CZ" dirty="0" smtClean="0"/>
              <a:t>2011/77</a:t>
            </a:r>
            <a:r>
              <a:rPr lang="cs-CZ" dirty="0"/>
              <a:t>/ EU o době ochrany autorského práva a určitých </a:t>
            </a:r>
            <a:r>
              <a:rPr lang="cs-CZ" dirty="0" smtClean="0"/>
              <a:t>práv</a:t>
            </a:r>
          </a:p>
          <a:p>
            <a:pPr lvl="1"/>
            <a:r>
              <a:rPr lang="cs-CZ" dirty="0" smtClean="0"/>
              <a:t>2012/28</a:t>
            </a:r>
            <a:r>
              <a:rPr lang="cs-CZ" dirty="0"/>
              <a:t>/ EU o některých povolených způsobech užití osiřelých </a:t>
            </a:r>
            <a:r>
              <a:rPr lang="cs-CZ" dirty="0" smtClean="0"/>
              <a:t>děl</a:t>
            </a:r>
          </a:p>
          <a:p>
            <a:pPr lvl="1"/>
            <a:r>
              <a:rPr lang="cs-CZ" dirty="0" smtClean="0"/>
              <a:t>Směrnici EP a </a:t>
            </a:r>
            <a:r>
              <a:rPr lang="cs-CZ" dirty="0"/>
              <a:t>Rady EU o kolektivní </a:t>
            </a:r>
            <a:r>
              <a:rPr lang="cs-CZ" dirty="0" smtClean="0"/>
              <a:t>správě</a:t>
            </a:r>
          </a:p>
        </p:txBody>
      </p:sp>
    </p:spTree>
    <p:extLst>
      <p:ext uri="{BB962C8B-B14F-4D97-AF65-F5344CB8AC3E}">
        <p14:creationId xmlns:p14="http://schemas.microsoft.com/office/powerpoint/2010/main" val="32402367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je v oblasti (nejen) autorského práva nového?</a:t>
            </a:r>
          </a:p>
        </p:txBody>
      </p:sp>
      <p:sp>
        <p:nvSpPr>
          <p:cNvPr id="3" name="Zástupný symbol pro obsah 2"/>
          <p:cNvSpPr>
            <a:spLocks noGrp="1"/>
          </p:cNvSpPr>
          <p:nvPr>
            <p:ph idx="1"/>
          </p:nvPr>
        </p:nvSpPr>
        <p:spPr/>
        <p:txBody>
          <a:bodyPr>
            <a:normAutofit lnSpcReduction="10000"/>
          </a:bodyPr>
          <a:lstStyle/>
          <a:p>
            <a:r>
              <a:rPr lang="cs-CZ" dirty="0"/>
              <a:t>Ministerstvo kultury ČR již tři roky připravuje rozsáhlou </a:t>
            </a:r>
            <a:r>
              <a:rPr lang="cs-CZ" b="1" dirty="0"/>
              <a:t>novelu</a:t>
            </a:r>
            <a:r>
              <a:rPr lang="cs-CZ" dirty="0"/>
              <a:t> autorského zákona jak v navazující problematice na </a:t>
            </a:r>
            <a:r>
              <a:rPr lang="cs-CZ" dirty="0" smtClean="0"/>
              <a:t>zmíněné směrnice </a:t>
            </a:r>
            <a:r>
              <a:rPr lang="cs-CZ" dirty="0"/>
              <a:t>EU, tak v oblastech, které jsou vyhrazeny národním úpravám</a:t>
            </a:r>
          </a:p>
          <a:p>
            <a:r>
              <a:rPr lang="cs-CZ" b="1" dirty="0"/>
              <a:t>nové změny </a:t>
            </a:r>
            <a:r>
              <a:rPr lang="cs-CZ" dirty="0"/>
              <a:t>budou zahrnovat</a:t>
            </a:r>
          </a:p>
          <a:p>
            <a:pPr lvl="1"/>
            <a:r>
              <a:rPr lang="cs-CZ" dirty="0"/>
              <a:t>licencování užití sirotčích děl mimo druhy užití, které řeší zmíněná </a:t>
            </a:r>
            <a:r>
              <a:rPr lang="cs-CZ" dirty="0" smtClean="0"/>
              <a:t>směrnice</a:t>
            </a:r>
          </a:p>
          <a:p>
            <a:pPr lvl="1"/>
            <a:r>
              <a:rPr lang="cs-CZ" dirty="0" smtClean="0"/>
              <a:t>novou </a:t>
            </a:r>
            <a:r>
              <a:rPr lang="cs-CZ" dirty="0"/>
              <a:t>formulaci knihovní výjimky, jež by měla umožnit veřejným knihovnám ve větším objemu digitalizovat jejich fond a umísťovat ho na své webové </a:t>
            </a:r>
            <a:r>
              <a:rPr lang="cs-CZ" dirty="0" smtClean="0"/>
              <a:t>stránky</a:t>
            </a:r>
          </a:p>
          <a:p>
            <a:pPr lvl="1"/>
            <a:r>
              <a:rPr lang="cs-CZ" dirty="0" smtClean="0"/>
              <a:t>zjednodušené </a:t>
            </a:r>
            <a:r>
              <a:rPr lang="cs-CZ" dirty="0"/>
              <a:t>řešení výběru náhradních odměn za kopírování </a:t>
            </a:r>
            <a:r>
              <a:rPr lang="cs-CZ" dirty="0" smtClean="0"/>
              <a:t>děl</a:t>
            </a:r>
          </a:p>
        </p:txBody>
      </p:sp>
    </p:spTree>
    <p:extLst>
      <p:ext uri="{BB962C8B-B14F-4D97-AF65-F5344CB8AC3E}">
        <p14:creationId xmlns:p14="http://schemas.microsoft.com/office/powerpoint/2010/main" val="995840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se může odborná veřejnost zapojit?</a:t>
            </a:r>
          </a:p>
        </p:txBody>
      </p:sp>
      <p:sp>
        <p:nvSpPr>
          <p:cNvPr id="3" name="Zástupný symbol pro obsah 2"/>
          <p:cNvSpPr>
            <a:spLocks noGrp="1"/>
          </p:cNvSpPr>
          <p:nvPr>
            <p:ph idx="1"/>
          </p:nvPr>
        </p:nvSpPr>
        <p:spPr/>
        <p:txBody>
          <a:bodyPr/>
          <a:lstStyle/>
          <a:p>
            <a:r>
              <a:rPr lang="cs-CZ" dirty="0" smtClean="0"/>
              <a:t>odborné </a:t>
            </a:r>
            <a:r>
              <a:rPr lang="cs-CZ" b="1" dirty="0" smtClean="0"/>
              <a:t>diskuse a semináře</a:t>
            </a:r>
          </a:p>
          <a:p>
            <a:pPr lvl="1"/>
            <a:r>
              <a:rPr lang="cs-CZ" dirty="0" smtClean="0"/>
              <a:t>seminář Autorské právo a </a:t>
            </a:r>
            <a:r>
              <a:rPr lang="cs-CZ" dirty="0" err="1" smtClean="0"/>
              <a:t>geodata</a:t>
            </a:r>
            <a:r>
              <a:rPr lang="cs-CZ" dirty="0"/>
              <a:t> </a:t>
            </a:r>
            <a:r>
              <a:rPr lang="cs-CZ" dirty="0" smtClean="0"/>
              <a:t>– 9. 9. 2014 (Praha)</a:t>
            </a:r>
          </a:p>
          <a:p>
            <a:pPr lvl="1"/>
            <a:r>
              <a:rPr lang="cs-CZ" dirty="0" smtClean="0"/>
              <a:t>semináře k přípravě </a:t>
            </a:r>
            <a:r>
              <a:rPr lang="cs-CZ" dirty="0" err="1" smtClean="0"/>
              <a:t>GeoInfoStrategie</a:t>
            </a:r>
            <a:endParaRPr lang="cs-CZ" dirty="0" smtClean="0"/>
          </a:p>
          <a:p>
            <a:pPr lvl="1"/>
            <a:r>
              <a:rPr lang="cs-CZ" dirty="0" smtClean="0"/>
              <a:t>konference GIVS, </a:t>
            </a:r>
            <a:r>
              <a:rPr lang="cs-CZ" dirty="0" err="1" smtClean="0"/>
              <a:t>Esri</a:t>
            </a:r>
            <a:r>
              <a:rPr lang="cs-CZ" dirty="0" smtClean="0"/>
              <a:t> konference, GIS Ostrava a další</a:t>
            </a:r>
          </a:p>
          <a:p>
            <a:r>
              <a:rPr lang="cs-CZ" dirty="0" smtClean="0"/>
              <a:t>podněty podané </a:t>
            </a:r>
            <a:r>
              <a:rPr lang="cs-CZ" b="1" dirty="0" smtClean="0"/>
              <a:t>OS24 CAGI Autorské právo</a:t>
            </a:r>
          </a:p>
          <a:p>
            <a:r>
              <a:rPr lang="cs-CZ" dirty="0" smtClean="0"/>
              <a:t>podněty podané </a:t>
            </a:r>
            <a:r>
              <a:rPr lang="cs-CZ" b="1" dirty="0" smtClean="0"/>
              <a:t>Kartografické společnosti ČR</a:t>
            </a:r>
          </a:p>
          <a:p>
            <a:r>
              <a:rPr lang="cs-CZ" dirty="0" smtClean="0"/>
              <a:t>podněty pro realizaci </a:t>
            </a:r>
            <a:r>
              <a:rPr lang="cs-CZ" b="1" dirty="0" smtClean="0"/>
              <a:t>projektu TA ČR</a:t>
            </a:r>
          </a:p>
          <a:p>
            <a:r>
              <a:rPr lang="cs-CZ" dirty="0" smtClean="0"/>
              <a:t>podněty ke </a:t>
            </a:r>
            <a:r>
              <a:rPr lang="cs-CZ" dirty="0" err="1" smtClean="0"/>
              <a:t>GeoInfoStrategii</a:t>
            </a:r>
            <a:r>
              <a:rPr lang="cs-CZ" dirty="0" smtClean="0"/>
              <a:t/>
            </a:r>
            <a:br>
              <a:rPr lang="cs-CZ" dirty="0" smtClean="0"/>
            </a:br>
            <a:r>
              <a:rPr lang="cs-CZ" dirty="0" smtClean="0"/>
              <a:t>…a další</a:t>
            </a:r>
          </a:p>
        </p:txBody>
      </p:sp>
      <p:pic>
        <p:nvPicPr>
          <p:cNvPr id="6" name="Picture 6" descr="C:\Users\Alenka\AppData\Local\Microsoft\Windows\Temporary Internet Files\Content.IE5\Q6IR2H62\MC90044198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3789040"/>
            <a:ext cx="140970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1909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Je možné něco změnit</a:t>
            </a:r>
            <a:r>
              <a:rPr lang="cs-CZ" dirty="0" smtClean="0"/>
              <a:t>?</a:t>
            </a:r>
            <a:endParaRPr lang="cs-CZ" dirty="0"/>
          </a:p>
        </p:txBody>
      </p:sp>
      <p:sp>
        <p:nvSpPr>
          <p:cNvPr id="3" name="Zástupný symbol pro obsah 2"/>
          <p:cNvSpPr>
            <a:spLocks noGrp="1"/>
          </p:cNvSpPr>
          <p:nvPr>
            <p:ph idx="1"/>
          </p:nvPr>
        </p:nvSpPr>
        <p:spPr/>
        <p:txBody>
          <a:bodyPr>
            <a:normAutofit lnSpcReduction="10000"/>
          </a:bodyPr>
          <a:lstStyle/>
          <a:p>
            <a:endParaRPr lang="cs-CZ" dirty="0" smtClean="0"/>
          </a:p>
          <a:p>
            <a:pPr marL="0" indent="0" algn="ctr">
              <a:buNone/>
            </a:pPr>
            <a:r>
              <a:rPr lang="cs-CZ" sz="3600" b="1" dirty="0" smtClean="0">
                <a:solidFill>
                  <a:schemeClr val="tx2"/>
                </a:solidFill>
              </a:rPr>
              <a:t>ANO</a:t>
            </a:r>
          </a:p>
          <a:p>
            <a:pPr marL="0" indent="0" algn="ctr">
              <a:buNone/>
            </a:pPr>
            <a:endParaRPr lang="cs-CZ" dirty="0" smtClean="0">
              <a:solidFill>
                <a:schemeClr val="tx2"/>
              </a:solidFill>
            </a:endParaRPr>
          </a:p>
          <a:p>
            <a:pPr marL="0" indent="0" algn="ctr">
              <a:buNone/>
            </a:pPr>
            <a:r>
              <a:rPr lang="cs-CZ" dirty="0" smtClean="0">
                <a:solidFill>
                  <a:schemeClr val="tx2"/>
                </a:solidFill>
              </a:rPr>
              <a:t>ODBORNÁ DISKUSE MŮŽE VÉST K VÝSLEDKŮM</a:t>
            </a:r>
          </a:p>
          <a:p>
            <a:pPr marL="0" indent="0" algn="ctr">
              <a:buNone/>
            </a:pPr>
            <a:r>
              <a:rPr lang="cs-CZ" dirty="0" smtClean="0">
                <a:solidFill>
                  <a:schemeClr val="tx2"/>
                </a:solidFill>
              </a:rPr>
              <a:t>KTERÉ UMOŽNÍ EFEKTIVNÍ OCHRANU AUTORSKÝCH PRÁV</a:t>
            </a:r>
          </a:p>
          <a:p>
            <a:pPr marL="0" indent="0" algn="ctr">
              <a:buNone/>
            </a:pPr>
            <a:r>
              <a:rPr lang="cs-CZ" dirty="0" smtClean="0">
                <a:solidFill>
                  <a:schemeClr val="tx2"/>
                </a:solidFill>
              </a:rPr>
              <a:t>A SOUČASNĚ EFEKTIVNÍ PRÁCI V GI A KARTOGRAFII</a:t>
            </a:r>
          </a:p>
          <a:p>
            <a:endParaRPr lang="cs-CZ" dirty="0" smtClean="0"/>
          </a:p>
          <a:p>
            <a:r>
              <a:rPr lang="cs-CZ" dirty="0" smtClean="0"/>
              <a:t>důležitou oblastí jsou </a:t>
            </a:r>
            <a:r>
              <a:rPr lang="cs-CZ" b="1" dirty="0" smtClean="0"/>
              <a:t>osvěta a vzdělávání</a:t>
            </a:r>
          </a:p>
          <a:p>
            <a:r>
              <a:rPr lang="cs-CZ" dirty="0" smtClean="0"/>
              <a:t>spojení s problematikou open-source, osvěta v oblasti licencí (</a:t>
            </a:r>
            <a:r>
              <a:rPr lang="cs-CZ" dirty="0" err="1" smtClean="0"/>
              <a:t>CreativeCommons</a:t>
            </a:r>
            <a:r>
              <a:rPr lang="cs-CZ" dirty="0" smtClean="0"/>
              <a:t>), nastavení nových pravidel a zvyklostí</a:t>
            </a:r>
            <a:endParaRPr lang="cs-CZ" dirty="0"/>
          </a:p>
        </p:txBody>
      </p:sp>
      <p:pic>
        <p:nvPicPr>
          <p:cNvPr id="5122" name="Picture 2" descr="C:\Users\Alenka\AppData\Local\Microsoft\Windows\Temporary Internet Files\Content.IE5\QX3M99FA\MC90044196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1628800"/>
            <a:ext cx="1816100" cy="59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5110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Jaká je úloha Kartografické společnosti </a:t>
            </a:r>
            <a:r>
              <a:rPr lang="cs-CZ" dirty="0" smtClean="0"/>
              <a:t>ČR?</a:t>
            </a:r>
            <a:endParaRPr lang="cs-CZ" dirty="0"/>
          </a:p>
        </p:txBody>
      </p:sp>
      <p:sp>
        <p:nvSpPr>
          <p:cNvPr id="3" name="Zástupný symbol pro obsah 2"/>
          <p:cNvSpPr>
            <a:spLocks noGrp="1"/>
          </p:cNvSpPr>
          <p:nvPr>
            <p:ph idx="1"/>
          </p:nvPr>
        </p:nvSpPr>
        <p:spPr/>
        <p:txBody>
          <a:bodyPr/>
          <a:lstStyle/>
          <a:p>
            <a:r>
              <a:rPr lang="cs-CZ" dirty="0"/>
              <a:t>Posláním </a:t>
            </a:r>
            <a:r>
              <a:rPr lang="cs-CZ" dirty="0" smtClean="0"/>
              <a:t>KS ČR je </a:t>
            </a:r>
            <a:r>
              <a:rPr lang="cs-CZ" dirty="0"/>
              <a:t>sdružovat zájemce o rozvoj kartografické vědy, techniky a kartografických technologií, o výchovu </a:t>
            </a:r>
            <a:r>
              <a:rPr lang="cs-CZ" dirty="0" smtClean="0"/>
              <a:t/>
            </a:r>
            <a:br>
              <a:rPr lang="cs-CZ" dirty="0" smtClean="0"/>
            </a:br>
            <a:r>
              <a:rPr lang="cs-CZ" dirty="0" smtClean="0"/>
              <a:t>a </a:t>
            </a:r>
            <a:r>
              <a:rPr lang="cs-CZ" dirty="0"/>
              <a:t>vzdělávání kartografů, o historii kartografie a o tvorbu, výrobu a využívání různých typů map a </a:t>
            </a:r>
            <a:r>
              <a:rPr lang="cs-CZ" dirty="0" smtClean="0"/>
              <a:t>atlasů</a:t>
            </a:r>
          </a:p>
          <a:p>
            <a:r>
              <a:rPr lang="cs-CZ" dirty="0" smtClean="0"/>
              <a:t>Kartografická společnost ČR může být</a:t>
            </a:r>
            <a:br>
              <a:rPr lang="cs-CZ" dirty="0" smtClean="0"/>
            </a:br>
            <a:r>
              <a:rPr lang="cs-CZ" b="1" dirty="0" smtClean="0"/>
              <a:t>prostředníkem mezi uživateli a producenty</a:t>
            </a:r>
            <a:br>
              <a:rPr lang="cs-CZ" b="1" dirty="0" smtClean="0"/>
            </a:br>
            <a:r>
              <a:rPr lang="cs-CZ" b="1" dirty="0" smtClean="0"/>
              <a:t>kartografických děl</a:t>
            </a:r>
          </a:p>
          <a:p>
            <a:r>
              <a:rPr lang="cs-CZ" dirty="0" smtClean="0"/>
              <a:t>Slouží jako odborný </a:t>
            </a:r>
            <a:r>
              <a:rPr lang="cs-CZ" b="1" dirty="0" smtClean="0"/>
              <a:t>poradní orgán </a:t>
            </a:r>
            <a:r>
              <a:rPr lang="cs-CZ" dirty="0" smtClean="0"/>
              <a:t>pro všechny otázky spojené s kartografickou tvorbou, případné podněty může podstoupit dalšímu řešení</a:t>
            </a:r>
            <a:endParaRPr lang="cs-CZ" dirty="0"/>
          </a:p>
        </p:txBody>
      </p:sp>
      <p:pic>
        <p:nvPicPr>
          <p:cNvPr id="6" name="Picture 7" descr="C:\Users\Alenka\AppData\Local\Microsoft\Windows\Temporary Internet Files\Content.IE5\EAKONO4P\MC90044199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3068960"/>
            <a:ext cx="1812925" cy="895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9593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Jaká je úloha Česká asociace pro geoinformace?</a:t>
            </a:r>
          </a:p>
        </p:txBody>
      </p:sp>
      <p:sp>
        <p:nvSpPr>
          <p:cNvPr id="3" name="Zástupný symbol pro obsah 2"/>
          <p:cNvSpPr>
            <a:spLocks noGrp="1"/>
          </p:cNvSpPr>
          <p:nvPr>
            <p:ph idx="1"/>
          </p:nvPr>
        </p:nvSpPr>
        <p:spPr/>
        <p:txBody>
          <a:bodyPr/>
          <a:lstStyle/>
          <a:p>
            <a:r>
              <a:rPr lang="cs-CZ" dirty="0" smtClean="0"/>
              <a:t>řeší aktuální problémy z oblasti geoinformatiky</a:t>
            </a:r>
            <a:br>
              <a:rPr lang="cs-CZ" dirty="0" smtClean="0"/>
            </a:br>
            <a:r>
              <a:rPr lang="cs-CZ" dirty="0" smtClean="0"/>
              <a:t>tak, aby bylo možné GI v České republice</a:t>
            </a:r>
            <a:br>
              <a:rPr lang="cs-CZ" dirty="0" smtClean="0"/>
            </a:br>
            <a:r>
              <a:rPr lang="cs-CZ" dirty="0" smtClean="0"/>
              <a:t>co </a:t>
            </a:r>
            <a:r>
              <a:rPr lang="cs-CZ" b="1" dirty="0" smtClean="0"/>
              <a:t>nejefektivněji rozvíjet</a:t>
            </a:r>
          </a:p>
          <a:p>
            <a:r>
              <a:rPr lang="cs-CZ" dirty="0" smtClean="0"/>
              <a:t>v rámci spolupráce při realizaci projektu TA ČR bude vytvořen koncept školení odborných pracovníků pod záštitou CAGI, dle závazné certifikované metodiky</a:t>
            </a:r>
          </a:p>
          <a:p>
            <a:r>
              <a:rPr lang="cs-CZ" dirty="0" smtClean="0"/>
              <a:t>je </a:t>
            </a:r>
            <a:r>
              <a:rPr lang="cs-CZ" b="1" dirty="0" smtClean="0"/>
              <a:t>poradním orgánem </a:t>
            </a:r>
            <a:r>
              <a:rPr lang="cs-CZ" dirty="0" smtClean="0"/>
              <a:t>pro oblast geoinformatiky</a:t>
            </a:r>
          </a:p>
          <a:p>
            <a:r>
              <a:rPr lang="cs-CZ" dirty="0" smtClean="0"/>
              <a:t>v rámci </a:t>
            </a:r>
            <a:r>
              <a:rPr lang="cs-CZ" b="1" dirty="0" smtClean="0"/>
              <a:t>OS24 Autorské právo </a:t>
            </a:r>
            <a:r>
              <a:rPr lang="cs-CZ" dirty="0" smtClean="0"/>
              <a:t>může docházet ke sběru podnětů a poskytování informací o řešené problematice</a:t>
            </a:r>
            <a:endParaRPr lang="cs-CZ" dirty="0"/>
          </a:p>
        </p:txBody>
      </p:sp>
      <p:pic>
        <p:nvPicPr>
          <p:cNvPr id="4" name="Picture 4" descr="C:\Users\Alenka\AppData\Local\Microsoft\Windows\Temporary Internet Files\Content.IE5\Q6IR2H62\MC90044197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1691042"/>
            <a:ext cx="1838325"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764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Kde zjistit více</a:t>
            </a:r>
            <a:r>
              <a:rPr lang="cs-CZ" dirty="0" smtClean="0"/>
              <a:t>?       </a:t>
            </a:r>
            <a:r>
              <a:rPr lang="cs-CZ" sz="2800" b="1" dirty="0" smtClean="0">
                <a:solidFill>
                  <a:schemeClr val="accent1"/>
                </a:solidFill>
              </a:rPr>
              <a:t>www.apkg.upol.cz</a:t>
            </a:r>
            <a:endParaRPr lang="cs-CZ" b="1" dirty="0">
              <a:solidFill>
                <a:schemeClr val="accent1"/>
              </a:solidFill>
            </a:endParaRPr>
          </a:p>
        </p:txBody>
      </p:sp>
      <p:sp>
        <p:nvSpPr>
          <p:cNvPr id="3" name="Zástupný symbol pro obsah 2"/>
          <p:cNvSpPr>
            <a:spLocks noGrp="1"/>
          </p:cNvSpPr>
          <p:nvPr>
            <p:ph idx="1"/>
          </p:nvPr>
        </p:nvSpPr>
        <p:spPr/>
        <p:txBody>
          <a:bodyPr>
            <a:normAutofit lnSpcReduction="10000"/>
          </a:bodyPr>
          <a:lstStyle/>
          <a:p>
            <a:pPr marL="0" indent="0">
              <a:buNone/>
            </a:pPr>
            <a:r>
              <a:rPr lang="cs-CZ" sz="2000" b="1" dirty="0" smtClean="0"/>
              <a:t>od 1. 7. 2014 </a:t>
            </a:r>
            <a:r>
              <a:rPr lang="cs-CZ" sz="2000" dirty="0" smtClean="0"/>
              <a:t>bude spuštěna webová prezentace projektu TA ČR, </a:t>
            </a:r>
            <a:br>
              <a:rPr lang="cs-CZ" sz="2000" dirty="0" smtClean="0"/>
            </a:br>
            <a:r>
              <a:rPr lang="cs-CZ" sz="2000" dirty="0" smtClean="0"/>
              <a:t>kde budou k dispozici informaci na třech úrovních:</a:t>
            </a:r>
            <a:br>
              <a:rPr lang="cs-CZ" sz="2000" dirty="0" smtClean="0"/>
            </a:br>
            <a:endParaRPr lang="cs-CZ" sz="2000" dirty="0" smtClean="0"/>
          </a:p>
          <a:p>
            <a:r>
              <a:rPr lang="cs-CZ" dirty="0" smtClean="0"/>
              <a:t>pro </a:t>
            </a:r>
            <a:r>
              <a:rPr lang="cs-CZ" b="1" dirty="0" smtClean="0"/>
              <a:t>veřejnost</a:t>
            </a:r>
          </a:p>
          <a:p>
            <a:pPr lvl="1"/>
            <a:r>
              <a:rPr lang="cs-CZ" dirty="0" smtClean="0"/>
              <a:t>jak zacházet s produkty GI a KARTO v běžném životě</a:t>
            </a:r>
          </a:p>
          <a:p>
            <a:pPr lvl="1"/>
            <a:r>
              <a:rPr lang="cs-CZ" dirty="0" smtClean="0"/>
              <a:t>co je povoleno, co zakázáno, jak správně postupovat</a:t>
            </a:r>
          </a:p>
          <a:p>
            <a:r>
              <a:rPr lang="cs-CZ" dirty="0" smtClean="0"/>
              <a:t>pro </a:t>
            </a:r>
            <a:r>
              <a:rPr lang="cs-CZ" b="1" dirty="0" smtClean="0"/>
              <a:t>odborníky-kartografy</a:t>
            </a:r>
          </a:p>
          <a:p>
            <a:pPr lvl="1"/>
            <a:r>
              <a:rPr lang="cs-CZ" dirty="0" smtClean="0"/>
              <a:t>informace k tvorbě v GI a KARTO, způsob realizace a publikování výsledných autorských děl, způsob zajištění ochrany děl</a:t>
            </a:r>
          </a:p>
          <a:p>
            <a:r>
              <a:rPr lang="cs-CZ" dirty="0" smtClean="0"/>
              <a:t>pro </a:t>
            </a:r>
            <a:r>
              <a:rPr lang="cs-CZ" b="1" dirty="0" smtClean="0"/>
              <a:t>odborníky-producenty </a:t>
            </a:r>
            <a:r>
              <a:rPr lang="cs-CZ" dirty="0" smtClean="0"/>
              <a:t>a</a:t>
            </a:r>
            <a:r>
              <a:rPr lang="cs-CZ" b="1" dirty="0" smtClean="0"/>
              <a:t> řídící složky</a:t>
            </a:r>
          </a:p>
          <a:p>
            <a:pPr lvl="1"/>
            <a:r>
              <a:rPr lang="cs-CZ" dirty="0" smtClean="0"/>
              <a:t>informace o právních normách, předpisech, postupech</a:t>
            </a:r>
          </a:p>
          <a:p>
            <a:pPr lvl="1"/>
            <a:r>
              <a:rPr lang="cs-CZ" dirty="0" smtClean="0"/>
              <a:t>certifikované metodiky pro oblast kartografie a geoinformatiky</a:t>
            </a:r>
            <a:endParaRPr lang="cs-CZ" dirty="0"/>
          </a:p>
        </p:txBody>
      </p:sp>
      <p:pic>
        <p:nvPicPr>
          <p:cNvPr id="6146" name="Picture 2" descr="C:\Users\Alenka\AppData\Local\Microsoft\Windows\Temporary Internet Files\Content.IE5\6SV5M11F\MC90044199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476672"/>
            <a:ext cx="1816100" cy="61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64468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Specifika v geodézii</a:t>
            </a:r>
            <a:endParaRPr lang="cs-CZ" dirty="0"/>
          </a:p>
        </p:txBody>
      </p:sp>
      <p:sp>
        <p:nvSpPr>
          <p:cNvPr id="3" name="Zástupný symbol pro obsah 2"/>
          <p:cNvSpPr>
            <a:spLocks noGrp="1"/>
          </p:cNvSpPr>
          <p:nvPr>
            <p:ph idx="1"/>
          </p:nvPr>
        </p:nvSpPr>
        <p:spPr/>
        <p:txBody>
          <a:bodyPr/>
          <a:lstStyle/>
          <a:p>
            <a:r>
              <a:rPr lang="cs-CZ" dirty="0" smtClean="0"/>
              <a:t>geometrické plány</a:t>
            </a:r>
          </a:p>
          <a:p>
            <a:r>
              <a:rPr lang="cs-CZ" dirty="0" smtClean="0"/>
              <a:t>data vs. databáze</a:t>
            </a:r>
            <a:endParaRPr lang="cs-CZ" dirty="0"/>
          </a:p>
          <a:p>
            <a:r>
              <a:rPr lang="cs-CZ" dirty="0" smtClean="0"/>
              <a:t>...</a:t>
            </a:r>
          </a:p>
        </p:txBody>
      </p:sp>
      <p:pic>
        <p:nvPicPr>
          <p:cNvPr id="1026" name="Picture 2" descr="C:\Users\Alenka\AppData\Local\Microsoft\Windows\Temporary Internet Files\Content.IE5\Q6IR2H62\MC90044197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3054" y="476672"/>
            <a:ext cx="1831975" cy="533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lenka\AppData\Local\Microsoft\Windows\Temporary Internet Files\Content.IE5\QX3M99FA\MC90044194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4004610"/>
            <a:ext cx="1727200" cy="17335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Alenka\AppData\Local\Microsoft\Windows\Temporary Internet Files\Content.IE5\Q6IR2H62\MC900441988[2].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35006" y="1628800"/>
            <a:ext cx="140970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0821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Geometrické plány</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smtClean="0"/>
              <a:t>zákon </a:t>
            </a:r>
            <a:r>
              <a:rPr lang="cs-CZ" b="1" dirty="0"/>
              <a:t>České národní rady č.344/1992 Sb</a:t>
            </a:r>
            <a:r>
              <a:rPr lang="cs-CZ" dirty="0"/>
              <a:t>., o katastru nemovitostí České republiky (katastrální </a:t>
            </a:r>
            <a:r>
              <a:rPr lang="cs-CZ" dirty="0" smtClean="0"/>
              <a:t>zákon)</a:t>
            </a:r>
            <a:endParaRPr lang="cs-CZ" dirty="0"/>
          </a:p>
          <a:p>
            <a:r>
              <a:rPr lang="cs-CZ" dirty="0" smtClean="0"/>
              <a:t>zákon </a:t>
            </a:r>
            <a:r>
              <a:rPr lang="cs-CZ" dirty="0"/>
              <a:t>č.265/1992 Sb., o zápisech vlastnických a jiných věcných práv k </a:t>
            </a:r>
            <a:r>
              <a:rPr lang="cs-CZ" dirty="0" smtClean="0"/>
              <a:t>nemovitostem</a:t>
            </a:r>
          </a:p>
          <a:p>
            <a:r>
              <a:rPr lang="cs-CZ" b="1" dirty="0" smtClean="0"/>
              <a:t>vyhláška ČÚZK č.190/1996 </a:t>
            </a:r>
            <a:r>
              <a:rPr lang="cs-CZ" b="1" dirty="0"/>
              <a:t>Sb</a:t>
            </a:r>
            <a:r>
              <a:rPr lang="cs-CZ" b="1" dirty="0" smtClean="0"/>
              <a:t>.</a:t>
            </a:r>
            <a:r>
              <a:rPr lang="cs-CZ" dirty="0" smtClean="0"/>
              <a:t>, kterou se provádí zákon č.265/1992 Sb., o zápisech </a:t>
            </a:r>
            <a:r>
              <a:rPr lang="cs-CZ" dirty="0"/>
              <a:t>vlastnických a jiných věcných práv k nemovitostem, ve znění pozdějších předpisů a zákon České národní rady  č.344/1992 Sb., o katastru nemovitostí </a:t>
            </a:r>
            <a:r>
              <a:rPr lang="cs-CZ" dirty="0" smtClean="0"/>
              <a:t>ČR (katastrální </a:t>
            </a:r>
            <a:r>
              <a:rPr lang="cs-CZ" dirty="0"/>
              <a:t>zákon</a:t>
            </a:r>
            <a:r>
              <a:rPr lang="cs-CZ" dirty="0" smtClean="0"/>
              <a:t>)</a:t>
            </a:r>
          </a:p>
          <a:p>
            <a:r>
              <a:rPr lang="cs-CZ" b="1" dirty="0" smtClean="0"/>
              <a:t>zákon </a:t>
            </a:r>
            <a:r>
              <a:rPr lang="cs-CZ" b="1" dirty="0"/>
              <a:t>č.200/1994 Sb</a:t>
            </a:r>
            <a:r>
              <a:rPr lang="cs-CZ" dirty="0"/>
              <a:t>., o zeměměřictví a o změně a doplnění některých zákonů souvisejících s jeho </a:t>
            </a:r>
            <a:r>
              <a:rPr lang="cs-CZ" dirty="0" smtClean="0"/>
              <a:t>zavedením</a:t>
            </a:r>
          </a:p>
          <a:p>
            <a:r>
              <a:rPr lang="cs-CZ" b="1" dirty="0" smtClean="0"/>
              <a:t>vyhláška ČÚZK č.31/1995 </a:t>
            </a:r>
            <a:r>
              <a:rPr lang="cs-CZ" b="1" dirty="0"/>
              <a:t>Sb</a:t>
            </a:r>
            <a:r>
              <a:rPr lang="cs-CZ" dirty="0"/>
              <a:t>., kterou se provádí zákon č.200/1994 Sb., o zeměměřictví a o změně a doplnění některých zákonů souvisejících s jeho </a:t>
            </a:r>
            <a:r>
              <a:rPr lang="cs-CZ" dirty="0" smtClean="0"/>
              <a:t>zavedením</a:t>
            </a:r>
            <a:endParaRPr lang="cs-CZ" dirty="0"/>
          </a:p>
        </p:txBody>
      </p:sp>
    </p:spTree>
    <p:extLst>
      <p:ext uri="{BB962C8B-B14F-4D97-AF65-F5344CB8AC3E}">
        <p14:creationId xmlns:p14="http://schemas.microsoft.com/office/powerpoint/2010/main" val="675965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0" dirty="0" smtClean="0"/>
              <a:t>Přehled témat</a:t>
            </a:r>
            <a:endParaRPr lang="en-GB" sz="3200" b="0" dirty="0"/>
          </a:p>
        </p:txBody>
      </p:sp>
      <p:sp>
        <p:nvSpPr>
          <p:cNvPr id="3" name="Zástupný symbol pro obsah 2"/>
          <p:cNvSpPr>
            <a:spLocks noGrp="1"/>
          </p:cNvSpPr>
          <p:nvPr>
            <p:ph idx="1"/>
          </p:nvPr>
        </p:nvSpPr>
        <p:spPr>
          <a:xfrm>
            <a:off x="457200" y="1528193"/>
            <a:ext cx="8229600" cy="4493095"/>
          </a:xfrm>
        </p:spPr>
        <p:txBody>
          <a:bodyPr>
            <a:normAutofit/>
          </a:bodyPr>
          <a:lstStyle/>
          <a:p>
            <a:r>
              <a:rPr lang="cs-CZ" dirty="0" smtClean="0"/>
              <a:t>Co je to autorské právo?</a:t>
            </a:r>
          </a:p>
          <a:p>
            <a:r>
              <a:rPr lang="cs-CZ" dirty="0" smtClean="0"/>
              <a:t>Jak souvisejí autorská práva s geodézií a kartografií?</a:t>
            </a:r>
          </a:p>
          <a:p>
            <a:r>
              <a:rPr lang="cs-CZ" dirty="0" smtClean="0"/>
              <a:t>Proč se touto problematikou zabývat?</a:t>
            </a:r>
          </a:p>
          <a:p>
            <a:r>
              <a:rPr lang="cs-CZ" dirty="0" smtClean="0"/>
              <a:t>Co je v oblasti (nejen) autorského práva nového?</a:t>
            </a:r>
          </a:p>
          <a:p>
            <a:r>
              <a:rPr lang="cs-CZ" dirty="0"/>
              <a:t>Je možné něco změnit?</a:t>
            </a:r>
          </a:p>
          <a:p>
            <a:r>
              <a:rPr lang="cs-CZ" dirty="0" smtClean="0"/>
              <a:t>Jak se může odborná veřejnost zapojit?</a:t>
            </a:r>
          </a:p>
          <a:p>
            <a:r>
              <a:rPr lang="cs-CZ" dirty="0" smtClean="0"/>
              <a:t>Jaká je úloha odborných společností?</a:t>
            </a:r>
          </a:p>
          <a:p>
            <a:r>
              <a:rPr lang="cs-CZ" dirty="0" smtClean="0"/>
              <a:t>Kde zjistit více?</a:t>
            </a:r>
          </a:p>
          <a:p>
            <a:r>
              <a:rPr lang="cs-CZ" dirty="0"/>
              <a:t>Geometrické plány</a:t>
            </a:r>
          </a:p>
          <a:p>
            <a:r>
              <a:rPr lang="cs-CZ" dirty="0" smtClean="0"/>
              <a:t>Zvláštní právo pořizovatele databáze</a:t>
            </a:r>
          </a:p>
        </p:txBody>
      </p:sp>
      <p:pic>
        <p:nvPicPr>
          <p:cNvPr id="9219" name="Picture 3" descr="C:\Users\Alenka\AppData\Local\Microsoft\Windows\Temporary Internet Files\Content.IE5\EAKONO4P\MC90044195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7807079" y="193921"/>
            <a:ext cx="943582" cy="933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743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Geometrické plány</a:t>
            </a:r>
          </a:p>
        </p:txBody>
      </p:sp>
      <p:sp>
        <p:nvSpPr>
          <p:cNvPr id="3" name="Zástupný symbol pro obsah 2"/>
          <p:cNvSpPr>
            <a:spLocks noGrp="1"/>
          </p:cNvSpPr>
          <p:nvPr>
            <p:ph idx="1"/>
          </p:nvPr>
        </p:nvSpPr>
        <p:spPr/>
        <p:txBody>
          <a:bodyPr>
            <a:normAutofit/>
          </a:bodyPr>
          <a:lstStyle/>
          <a:p>
            <a:r>
              <a:rPr lang="cs-CZ" sz="2000" b="1" dirty="0" smtClean="0"/>
              <a:t>Katastrální </a:t>
            </a:r>
            <a:r>
              <a:rPr lang="cs-CZ" sz="2000" b="1" dirty="0"/>
              <a:t>zákon </a:t>
            </a:r>
            <a:r>
              <a:rPr lang="cs-CZ" sz="2000" dirty="0"/>
              <a:t>stanoví ve svém ustanovení § 19 odst. 1 právní rámec geometrického plánu: </a:t>
            </a:r>
            <a:r>
              <a:rPr lang="cs-CZ" sz="2000" i="1" dirty="0"/>
              <a:t>„Geometrický plán je neoddělitelnou součástí listin, podle nichž má být proveden zápis do katastru, je-li třeba předmět zápisu zobrazit do katastrální mapy. Geometrický plán není nutné vyhotovit v případě, kdy jsou do katastrální mapy doplňovány parcely na základě upřesnění či rekonstrukce přídělů provedených podle zvláštního právního předpisu. V těchto případech budou parcely do katastrální mapy zobrazeny na základě upřesněného přídělového plánu.“ </a:t>
            </a:r>
            <a:r>
              <a:rPr lang="cs-CZ" sz="2000" i="1" dirty="0" smtClean="0"/>
              <a:t> </a:t>
            </a:r>
            <a:r>
              <a:rPr lang="cs-CZ" sz="2000" dirty="0" smtClean="0"/>
              <a:t>(odstavec 2 dále </a:t>
            </a:r>
            <a:r>
              <a:rPr lang="cs-CZ" sz="2000" dirty="0"/>
              <a:t>zakotvuje nutnost ověření a potvrzení </a:t>
            </a:r>
            <a:r>
              <a:rPr lang="cs-CZ" sz="2000" dirty="0" smtClean="0"/>
              <a:t>geometrického plánu</a:t>
            </a:r>
            <a:r>
              <a:rPr lang="cs-CZ" sz="2000" dirty="0"/>
              <a:t>)</a:t>
            </a:r>
          </a:p>
          <a:p>
            <a:pPr marL="0" indent="0" algn="ctr">
              <a:buNone/>
            </a:pPr>
            <a:endParaRPr lang="cs-CZ" sz="2200" b="1" dirty="0" smtClean="0">
              <a:solidFill>
                <a:schemeClr val="accent1"/>
              </a:solidFill>
            </a:endParaRPr>
          </a:p>
          <a:p>
            <a:pPr marL="0" indent="0" algn="ctr">
              <a:buNone/>
            </a:pPr>
            <a:r>
              <a:rPr lang="cs-CZ" sz="2200" b="1" dirty="0" smtClean="0">
                <a:solidFill>
                  <a:schemeClr val="accent1"/>
                </a:solidFill>
              </a:rPr>
              <a:t>geometrické plány vs. autorské dílo</a:t>
            </a:r>
          </a:p>
          <a:p>
            <a:pPr marL="0" indent="0" algn="ctr">
              <a:buNone/>
            </a:pPr>
            <a:r>
              <a:rPr lang="cs-CZ" sz="2200" b="1" dirty="0" smtClean="0">
                <a:solidFill>
                  <a:schemeClr val="accent1"/>
                </a:solidFill>
              </a:rPr>
              <a:t>geometrické plány vs. databáze</a:t>
            </a:r>
            <a:endParaRPr lang="cs-CZ" sz="2200" b="1" dirty="0">
              <a:solidFill>
                <a:schemeClr val="accent1"/>
              </a:solidFill>
            </a:endParaRPr>
          </a:p>
        </p:txBody>
      </p:sp>
    </p:spTree>
    <p:extLst>
      <p:ext uri="{BB962C8B-B14F-4D97-AF65-F5344CB8AC3E}">
        <p14:creationId xmlns:p14="http://schemas.microsoft.com/office/powerpoint/2010/main" val="7502459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Hlava III: Zvláštní právo pořizovatele </a:t>
            </a:r>
            <a:r>
              <a:rPr lang="cs-CZ" dirty="0" smtClean="0"/>
              <a:t>databáze</a:t>
            </a:r>
            <a:endParaRPr lang="cs-CZ" dirty="0"/>
          </a:p>
        </p:txBody>
      </p:sp>
      <p:sp>
        <p:nvSpPr>
          <p:cNvPr id="3" name="Zástupný symbol pro obsah 2"/>
          <p:cNvSpPr>
            <a:spLocks noGrp="1"/>
          </p:cNvSpPr>
          <p:nvPr>
            <p:ph idx="1"/>
          </p:nvPr>
        </p:nvSpPr>
        <p:spPr>
          <a:xfrm>
            <a:off x="457200" y="1556792"/>
            <a:ext cx="8229600" cy="4608512"/>
          </a:xfrm>
        </p:spPr>
        <p:txBody>
          <a:bodyPr>
            <a:normAutofit fontScale="70000" lnSpcReduction="20000"/>
          </a:bodyPr>
          <a:lstStyle/>
          <a:p>
            <a:pPr marL="0" indent="0" algn="ctr">
              <a:lnSpc>
                <a:spcPct val="120000"/>
              </a:lnSpc>
              <a:buNone/>
            </a:pPr>
            <a:r>
              <a:rPr lang="cs-CZ" b="1" dirty="0" smtClean="0"/>
              <a:t>§ </a:t>
            </a:r>
            <a:r>
              <a:rPr lang="cs-CZ" b="1" dirty="0"/>
              <a:t>88 Vymezení pojmu</a:t>
            </a:r>
          </a:p>
          <a:p>
            <a:pPr marL="0" indent="0">
              <a:lnSpc>
                <a:spcPct val="120000"/>
              </a:lnSpc>
              <a:buNone/>
            </a:pPr>
            <a:r>
              <a:rPr lang="cs-CZ" b="1" dirty="0"/>
              <a:t>Databází</a:t>
            </a:r>
            <a:r>
              <a:rPr lang="cs-CZ" dirty="0"/>
              <a:t> je pro účely tohoto zákona </a:t>
            </a:r>
            <a:r>
              <a:rPr lang="cs-CZ" b="1" dirty="0">
                <a:solidFill>
                  <a:srgbClr val="FF0000"/>
                </a:solidFill>
              </a:rPr>
              <a:t>soubor nezávislých děl, údajů nebo jiných prvků, systematicky nebo metodicky uspořádaných</a:t>
            </a:r>
            <a:r>
              <a:rPr lang="cs-CZ" dirty="0"/>
              <a:t> a individuálně přístupných elektronickými nebo jinými prostředky, bez ohledu na formu jejich vyjádření.</a:t>
            </a:r>
          </a:p>
          <a:p>
            <a:pPr marL="0" indent="0" algn="ctr">
              <a:lnSpc>
                <a:spcPct val="120000"/>
              </a:lnSpc>
              <a:buNone/>
            </a:pPr>
            <a:r>
              <a:rPr lang="cs-CZ" b="1" dirty="0" smtClean="0"/>
              <a:t/>
            </a:r>
            <a:br>
              <a:rPr lang="cs-CZ" b="1" dirty="0" smtClean="0"/>
            </a:br>
            <a:r>
              <a:rPr lang="cs-CZ" b="1" dirty="0" smtClean="0"/>
              <a:t>§ </a:t>
            </a:r>
            <a:r>
              <a:rPr lang="cs-CZ" b="1" dirty="0"/>
              <a:t>88a</a:t>
            </a:r>
          </a:p>
          <a:p>
            <a:pPr marL="0" indent="0">
              <a:lnSpc>
                <a:spcPct val="120000"/>
              </a:lnSpc>
              <a:buNone/>
            </a:pPr>
            <a:r>
              <a:rPr lang="cs-CZ" b="1" dirty="0">
                <a:solidFill>
                  <a:srgbClr val="FF0000"/>
                </a:solidFill>
              </a:rPr>
              <a:t>(1) Zvláštní práva k databázi (§ 90) přísluší pořizovateli databáze, pokud pořízení, ověření nebo předvedení obsahu databáze představuje kvalitativně nebo kvantitativně podstatný vklad bez ohledu na to, zda databáze nebo její obsah jsou předmětem autorskoprávní nebo jiné ochrany.</a:t>
            </a:r>
          </a:p>
          <a:p>
            <a:pPr marL="0" indent="0">
              <a:lnSpc>
                <a:spcPct val="120000"/>
              </a:lnSpc>
              <a:buNone/>
            </a:pPr>
            <a:r>
              <a:rPr lang="cs-CZ" dirty="0"/>
              <a:t>(2) Každý nový kvalitativně nebo kvantitativně podstatný vklad do databáze spočívající </a:t>
            </a:r>
            <a:r>
              <a:rPr lang="cs-CZ" dirty="0" smtClean="0"/>
              <a:t/>
            </a:r>
            <a:br>
              <a:rPr lang="cs-CZ" dirty="0" smtClean="0"/>
            </a:br>
            <a:r>
              <a:rPr lang="cs-CZ" dirty="0" smtClean="0"/>
              <a:t>v </a:t>
            </a:r>
            <a:r>
              <a:rPr lang="cs-CZ" dirty="0"/>
              <a:t>doplnění, zkrácení či jiných úpravách má za následek nový běh trvání práva podle § 93.</a:t>
            </a:r>
          </a:p>
          <a:p>
            <a:pPr marL="0" indent="0" algn="ctr">
              <a:lnSpc>
                <a:spcPct val="120000"/>
              </a:lnSpc>
              <a:buNone/>
            </a:pPr>
            <a:r>
              <a:rPr lang="cs-CZ" b="1" dirty="0" smtClean="0"/>
              <a:t/>
            </a:r>
            <a:br>
              <a:rPr lang="cs-CZ" b="1" dirty="0" smtClean="0"/>
            </a:br>
            <a:r>
              <a:rPr lang="cs-CZ" b="1" dirty="0" smtClean="0"/>
              <a:t>§ </a:t>
            </a:r>
            <a:r>
              <a:rPr lang="cs-CZ" b="1" dirty="0"/>
              <a:t>89 Pořizovatel databáze</a:t>
            </a:r>
          </a:p>
          <a:p>
            <a:pPr marL="0" indent="0">
              <a:lnSpc>
                <a:spcPct val="120000"/>
              </a:lnSpc>
              <a:buNone/>
            </a:pPr>
            <a:r>
              <a:rPr lang="cs-CZ" dirty="0"/>
              <a:t>Pořizovatel databáze je fyzická nebo právnická osoba, která na svou odpovědnost pořídí databázi, nebo pro kterou tak z jejího podnětu učiní jiná osoba.</a:t>
            </a:r>
          </a:p>
        </p:txBody>
      </p:sp>
    </p:spTree>
    <p:extLst>
      <p:ext uri="{BB962C8B-B14F-4D97-AF65-F5344CB8AC3E}">
        <p14:creationId xmlns:p14="http://schemas.microsoft.com/office/powerpoint/2010/main" val="1857664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51520" y="1196752"/>
            <a:ext cx="8568952"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Zástupný symbol pro obsah 2"/>
          <p:cNvSpPr>
            <a:spLocks noGrp="1"/>
          </p:cNvSpPr>
          <p:nvPr>
            <p:ph idx="1"/>
          </p:nvPr>
        </p:nvSpPr>
        <p:spPr>
          <a:xfrm>
            <a:off x="421196" y="548680"/>
            <a:ext cx="8229600" cy="5328592"/>
          </a:xfrm>
        </p:spPr>
        <p:txBody>
          <a:bodyPr>
            <a:normAutofit fontScale="85000" lnSpcReduction="20000"/>
          </a:bodyPr>
          <a:lstStyle/>
          <a:p>
            <a:pPr marL="0" indent="0" algn="ctr">
              <a:lnSpc>
                <a:spcPct val="120000"/>
              </a:lnSpc>
              <a:buNone/>
            </a:pPr>
            <a:r>
              <a:rPr lang="cs-CZ" b="1" dirty="0"/>
              <a:t>§ 90 Obsah zvláštního práva pořizovatele databáze</a:t>
            </a:r>
          </a:p>
          <a:p>
            <a:pPr marL="0" indent="0">
              <a:lnSpc>
                <a:spcPct val="120000"/>
              </a:lnSpc>
              <a:buNone/>
            </a:pPr>
            <a:r>
              <a:rPr lang="cs-CZ" b="1" dirty="0"/>
              <a:t>(1)</a:t>
            </a:r>
            <a:r>
              <a:rPr lang="cs-CZ" dirty="0"/>
              <a:t> Pořizovatel databáze má právo na </a:t>
            </a:r>
            <a:r>
              <a:rPr lang="cs-CZ" b="1" dirty="0">
                <a:solidFill>
                  <a:srgbClr val="FF0000"/>
                </a:solidFill>
              </a:rPr>
              <a:t>vytěžování nebo na zužitkování celého obsahu databáze nebo její kvalitativně nebo kvantitativně podstatné části </a:t>
            </a:r>
            <a:r>
              <a:rPr lang="cs-CZ" b="1" dirty="0" smtClean="0">
                <a:solidFill>
                  <a:srgbClr val="FF0000"/>
                </a:solidFill>
              </a:rPr>
              <a:t/>
            </a:r>
            <a:br>
              <a:rPr lang="cs-CZ" b="1" dirty="0" smtClean="0">
                <a:solidFill>
                  <a:srgbClr val="FF0000"/>
                </a:solidFill>
              </a:rPr>
            </a:br>
            <a:r>
              <a:rPr lang="cs-CZ" dirty="0" smtClean="0"/>
              <a:t>a </a:t>
            </a:r>
            <a:r>
              <a:rPr lang="cs-CZ" dirty="0"/>
              <a:t>právo udělit jinému oprávnění k výkonu tohoto práva.</a:t>
            </a:r>
            <a:br>
              <a:rPr lang="cs-CZ" dirty="0"/>
            </a:br>
            <a:r>
              <a:rPr lang="cs-CZ" b="1" dirty="0">
                <a:solidFill>
                  <a:srgbClr val="FF0000"/>
                </a:solidFill>
              </a:rPr>
              <a:t>(2) Vytěžováním podle odstavce 1 se rozumí trvalý nebo dočasný přepis celého obsahu databáze nebo jeho podstatné části na jiný podklad, a to jakýmikoli prostředky nebo jakýmkoli způsobem.</a:t>
            </a:r>
            <a:r>
              <a:rPr lang="cs-CZ" dirty="0"/>
              <a:t/>
            </a:r>
            <a:br>
              <a:rPr lang="cs-CZ" dirty="0"/>
            </a:br>
            <a:r>
              <a:rPr lang="cs-CZ" b="1" dirty="0"/>
              <a:t>(3)</a:t>
            </a:r>
            <a:r>
              <a:rPr lang="cs-CZ" dirty="0"/>
              <a:t> Zužitkováním podle odstavce 1 se rozumí jakýkoli způsob zpřístupnění veřejnosti celého obsahu databáze nebo jeho podstatné části rozšiřováním rozmnoženin, pronájmem, spojením on-line nebo jinými způsoby přenosu.</a:t>
            </a:r>
            <a:br>
              <a:rPr lang="cs-CZ" dirty="0"/>
            </a:br>
            <a:r>
              <a:rPr lang="cs-CZ" b="1" dirty="0"/>
              <a:t>(4)</a:t>
            </a:r>
            <a:r>
              <a:rPr lang="cs-CZ" dirty="0"/>
              <a:t> Půjčování originálu nebo rozmnoženiny (§ 16) databáze není vytěžování podle odstavce 2 ani zužitkování podle odstavce 3.</a:t>
            </a:r>
            <a:br>
              <a:rPr lang="cs-CZ" dirty="0"/>
            </a:br>
            <a:r>
              <a:rPr lang="cs-CZ" b="1" dirty="0">
                <a:solidFill>
                  <a:srgbClr val="FF0000"/>
                </a:solidFill>
              </a:rPr>
              <a:t>(5) Opakované a systematické vytěžování nebo zužitkování nepodstatných částí obsahu databáze a jiné jednání, které není běžné, přiměřené a je na újmu oprávněným zájmům pořizovatele databáze, není dovoleno.</a:t>
            </a:r>
            <a:r>
              <a:rPr lang="cs-CZ" dirty="0"/>
              <a:t/>
            </a:r>
            <a:br>
              <a:rPr lang="cs-CZ" dirty="0"/>
            </a:br>
            <a:r>
              <a:rPr lang="cs-CZ" b="1" dirty="0"/>
              <a:t>(6)</a:t>
            </a:r>
            <a:r>
              <a:rPr lang="cs-CZ" dirty="0"/>
              <a:t> Právo pořizovatele databáze je převoditelné</a:t>
            </a:r>
            <a:r>
              <a:rPr lang="cs-CZ" dirty="0" smtClean="0"/>
              <a:t>.</a:t>
            </a:r>
          </a:p>
          <a:p>
            <a:pPr>
              <a:lnSpc>
                <a:spcPct val="120000"/>
              </a:lnSpc>
            </a:pPr>
            <a:endParaRPr lang="cs-CZ" dirty="0" smtClean="0"/>
          </a:p>
        </p:txBody>
      </p:sp>
    </p:spTree>
    <p:extLst>
      <p:ext uri="{BB962C8B-B14F-4D97-AF65-F5344CB8AC3E}">
        <p14:creationId xmlns:p14="http://schemas.microsoft.com/office/powerpoint/2010/main" val="1694758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51520" y="1196752"/>
            <a:ext cx="8568952"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Zástupný symbol pro obsah 2"/>
          <p:cNvSpPr>
            <a:spLocks noGrp="1"/>
          </p:cNvSpPr>
          <p:nvPr>
            <p:ph idx="1"/>
          </p:nvPr>
        </p:nvSpPr>
        <p:spPr>
          <a:xfrm>
            <a:off x="457200" y="404664"/>
            <a:ext cx="8229600" cy="5688632"/>
          </a:xfrm>
        </p:spPr>
        <p:txBody>
          <a:bodyPr>
            <a:normAutofit fontScale="85000" lnSpcReduction="20000"/>
          </a:bodyPr>
          <a:lstStyle/>
          <a:p>
            <a:pPr marL="0" indent="0" algn="ctr">
              <a:buNone/>
            </a:pPr>
            <a:r>
              <a:rPr lang="cs-CZ" b="1" dirty="0"/>
              <a:t>§ 91 Omezení zvláštního práva pořizovatele databáze</a:t>
            </a:r>
          </a:p>
          <a:p>
            <a:pPr marL="0" indent="0">
              <a:buNone/>
            </a:pPr>
            <a:r>
              <a:rPr lang="cs-CZ" dirty="0"/>
              <a:t>Do práva pořizovatele databáze, která byla zpřístupněna jakýmkoli způsobem veřejnosti, nezasahuje oprávněný uživatel, který vytěžuje nebo zužitkovává </a:t>
            </a:r>
            <a:r>
              <a:rPr lang="cs-CZ" b="1" dirty="0"/>
              <a:t>kvalitativně nebo kvantitativně nepodstatné části obsahu databáze </a:t>
            </a:r>
            <a:r>
              <a:rPr lang="cs-CZ" dirty="0"/>
              <a:t>nebo její části, a to k jakémukoli účelu, za podmínky, že tento uživatel databázi užívá běžně a přiměřeně, nikoli systematicky či opakovaně, a bez újmy oprávněných zájmů pořizovatele databáze, a že nezpůsobuje újmu autorovi ani nositeli práv souvisejících s právem autorským k dílům nebo jiným předmětům ochrany obsaženým v databázi.</a:t>
            </a:r>
          </a:p>
          <a:p>
            <a:pPr marL="0" indent="0" algn="ctr">
              <a:buNone/>
            </a:pPr>
            <a:r>
              <a:rPr lang="cs-CZ" b="1" dirty="0" smtClean="0"/>
              <a:t>§ </a:t>
            </a:r>
            <a:r>
              <a:rPr lang="cs-CZ" b="1" dirty="0"/>
              <a:t>92 Bezúplatné zákonné licence</a:t>
            </a:r>
          </a:p>
          <a:p>
            <a:pPr marL="0" indent="0">
              <a:buNone/>
            </a:pPr>
            <a:r>
              <a:rPr lang="cs-CZ" dirty="0"/>
              <a:t>Do práva pořizovatele jím zpřístupněné databáze též nezasahuje oprávněný uživatel, který vytěžuje nebo zužitkovává podstatnou část obsahu databáze</a:t>
            </a:r>
            <a:br>
              <a:rPr lang="cs-CZ" dirty="0"/>
            </a:br>
            <a:r>
              <a:rPr lang="cs-CZ" dirty="0"/>
              <a:t>a) pro svou osobní potřebu; ustanovení § 30 odst. 3 zůstává nedotčeno,</a:t>
            </a:r>
            <a:br>
              <a:rPr lang="cs-CZ" dirty="0"/>
            </a:br>
            <a:r>
              <a:rPr lang="cs-CZ" dirty="0"/>
              <a:t>b) pro účely vědecké nebo vyučovací, uvede-li pramen, v rozsahu odůvodněném sledovaným nevýdělečným účelem, a</a:t>
            </a:r>
            <a:br>
              <a:rPr lang="cs-CZ" dirty="0"/>
            </a:br>
            <a:r>
              <a:rPr lang="cs-CZ" dirty="0"/>
              <a:t>c) pro účely veřejné bezpečnosti nebo správního či soudního řízení.</a:t>
            </a:r>
            <a:br>
              <a:rPr lang="cs-CZ" dirty="0"/>
            </a:br>
            <a:endParaRPr lang="cs-CZ" dirty="0"/>
          </a:p>
          <a:p>
            <a:pPr marL="0" indent="0" algn="ctr">
              <a:buNone/>
            </a:pPr>
            <a:r>
              <a:rPr lang="cs-CZ" b="1" dirty="0"/>
              <a:t>§ 93 Trvání zvláštního práva pořizovatele k databázi</a:t>
            </a:r>
          </a:p>
          <a:p>
            <a:pPr marL="0" indent="0">
              <a:buNone/>
            </a:pPr>
            <a:r>
              <a:rPr lang="cs-CZ" dirty="0"/>
              <a:t>Zvláštní právo pořizovatele databáze trvá </a:t>
            </a:r>
            <a:r>
              <a:rPr lang="cs-CZ" b="1" dirty="0">
                <a:solidFill>
                  <a:srgbClr val="FF0000"/>
                </a:solidFill>
              </a:rPr>
              <a:t>15 let od pořízení databáze</a:t>
            </a:r>
            <a:r>
              <a:rPr lang="cs-CZ" dirty="0"/>
              <a:t>. Je-li však v této době databáze zpřístupněna, zaniká zvláštní právo pořizovatele databáze za 15 let od prvního takového zpřístupnění.</a:t>
            </a:r>
          </a:p>
        </p:txBody>
      </p:sp>
    </p:spTree>
    <p:extLst>
      <p:ext uri="{BB962C8B-B14F-4D97-AF65-F5344CB8AC3E}">
        <p14:creationId xmlns:p14="http://schemas.microsoft.com/office/powerpoint/2010/main" val="2109442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Tři úrovně řešení autorsko-právní problematiky</a:t>
            </a:r>
            <a:endParaRPr lang="cs-CZ" dirty="0"/>
          </a:p>
        </p:txBody>
      </p:sp>
      <p:sp>
        <p:nvSpPr>
          <p:cNvPr id="3" name="Zástupný symbol pro obsah 2"/>
          <p:cNvSpPr>
            <a:spLocks noGrp="1"/>
          </p:cNvSpPr>
          <p:nvPr>
            <p:ph idx="1"/>
          </p:nvPr>
        </p:nvSpPr>
        <p:spPr/>
        <p:txBody>
          <a:bodyPr>
            <a:normAutofit lnSpcReduction="10000"/>
          </a:bodyPr>
          <a:lstStyle/>
          <a:p>
            <a:r>
              <a:rPr lang="cs-CZ" b="1" dirty="0">
                <a:solidFill>
                  <a:schemeClr val="accent1"/>
                </a:solidFill>
              </a:rPr>
              <a:t>prvky prevence</a:t>
            </a:r>
          </a:p>
          <a:p>
            <a:pPr lvl="1"/>
            <a:r>
              <a:rPr lang="cs-CZ" dirty="0" smtClean="0"/>
              <a:t>odborná osvěta, všeobecný koncensus a závazná pravidla</a:t>
            </a:r>
          </a:p>
          <a:p>
            <a:pPr lvl="1"/>
            <a:r>
              <a:rPr lang="cs-CZ" dirty="0" smtClean="0"/>
              <a:t>u kartografických děl např. záměrné </a:t>
            </a:r>
            <a:r>
              <a:rPr lang="cs-CZ" dirty="0"/>
              <a:t>chyby, speciální povrchy, vodoznak, apod.</a:t>
            </a:r>
          </a:p>
          <a:p>
            <a:r>
              <a:rPr lang="cs-CZ" b="1" dirty="0">
                <a:solidFill>
                  <a:schemeClr val="accent1"/>
                </a:solidFill>
              </a:rPr>
              <a:t>prvky restrikce</a:t>
            </a:r>
          </a:p>
          <a:p>
            <a:pPr lvl="1"/>
            <a:r>
              <a:rPr lang="cs-CZ" dirty="0"/>
              <a:t>omezení dostupnosti dat, dostupnosti kartografického díla, apod</a:t>
            </a:r>
            <a:r>
              <a:rPr lang="cs-CZ" dirty="0" smtClean="0"/>
              <a:t>.</a:t>
            </a:r>
          </a:p>
          <a:p>
            <a:pPr lvl="1"/>
            <a:r>
              <a:rPr lang="cs-CZ" dirty="0" smtClean="0"/>
              <a:t>omezení šíření dat, přísnější vyhlášky, normy, směrnice</a:t>
            </a:r>
            <a:endParaRPr lang="cs-CZ" dirty="0"/>
          </a:p>
          <a:p>
            <a:r>
              <a:rPr lang="cs-CZ" b="1" dirty="0">
                <a:solidFill>
                  <a:schemeClr val="accent1"/>
                </a:solidFill>
              </a:rPr>
              <a:t>sankce</a:t>
            </a:r>
          </a:p>
          <a:p>
            <a:pPr lvl="1"/>
            <a:r>
              <a:rPr lang="cs-CZ" dirty="0"/>
              <a:t>řešení v případě zneužití díla</a:t>
            </a:r>
          </a:p>
          <a:p>
            <a:pPr lvl="1"/>
            <a:r>
              <a:rPr lang="cs-CZ" dirty="0"/>
              <a:t>trestněprávní a občanskoprávní rovina</a:t>
            </a:r>
          </a:p>
          <a:p>
            <a:endParaRPr lang="cs-CZ" dirty="0"/>
          </a:p>
        </p:txBody>
      </p:sp>
    </p:spTree>
    <p:extLst>
      <p:ext uri="{BB962C8B-B14F-4D97-AF65-F5344CB8AC3E}">
        <p14:creationId xmlns:p14="http://schemas.microsoft.com/office/powerpoint/2010/main" val="1657326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Kdy, kde a jak řešit?</a:t>
            </a:r>
            <a:endParaRPr lang="cs-CZ" dirty="0"/>
          </a:p>
        </p:txBody>
      </p:sp>
      <p:sp>
        <p:nvSpPr>
          <p:cNvPr id="3" name="Zástupný symbol pro obsah 2"/>
          <p:cNvSpPr>
            <a:spLocks noGrp="1"/>
          </p:cNvSpPr>
          <p:nvPr>
            <p:ph idx="1"/>
          </p:nvPr>
        </p:nvSpPr>
        <p:spPr>
          <a:xfrm>
            <a:off x="457200" y="3428999"/>
            <a:ext cx="8229600" cy="2520281"/>
          </a:xfrm>
        </p:spPr>
        <p:txBody>
          <a:bodyPr/>
          <a:lstStyle/>
          <a:p>
            <a:r>
              <a:rPr lang="cs-CZ" b="1" dirty="0" smtClean="0"/>
              <a:t>9. 9. 2014 </a:t>
            </a:r>
            <a:r>
              <a:rPr lang="cs-CZ" dirty="0" smtClean="0"/>
              <a:t/>
            </a:r>
            <a:br>
              <a:rPr lang="cs-CZ" dirty="0" smtClean="0"/>
            </a:br>
            <a:r>
              <a:rPr lang="cs-CZ" b="1" dirty="0" smtClean="0"/>
              <a:t>seminář Autorské právo a </a:t>
            </a:r>
            <a:r>
              <a:rPr lang="cs-CZ" b="1" dirty="0" err="1" smtClean="0"/>
              <a:t>geodata</a:t>
            </a:r>
            <a:r>
              <a:rPr lang="cs-CZ" dirty="0" smtClean="0"/>
              <a:t/>
            </a:r>
            <a:br>
              <a:rPr lang="cs-CZ" dirty="0" smtClean="0"/>
            </a:br>
            <a:r>
              <a:rPr lang="cs-CZ" dirty="0" smtClean="0"/>
              <a:t>Praha</a:t>
            </a:r>
          </a:p>
          <a:p>
            <a:r>
              <a:rPr lang="cs-CZ" b="1" dirty="0" smtClean="0"/>
              <a:t>listopad 2014 </a:t>
            </a:r>
            <a:r>
              <a:rPr lang="cs-CZ" dirty="0" smtClean="0"/>
              <a:t>– seminář v Olomouci</a:t>
            </a:r>
          </a:p>
          <a:p>
            <a:r>
              <a:rPr lang="cs-CZ" dirty="0" smtClean="0"/>
              <a:t>od 1. 7. 2014</a:t>
            </a:r>
            <a:br>
              <a:rPr lang="cs-CZ" dirty="0" smtClean="0"/>
            </a:br>
            <a:r>
              <a:rPr lang="cs-CZ" sz="2800" b="1" dirty="0" smtClean="0">
                <a:solidFill>
                  <a:schemeClr val="accent1">
                    <a:lumMod val="75000"/>
                  </a:schemeClr>
                </a:solidFill>
              </a:rPr>
              <a:t>			www.apkg.upol.cz</a:t>
            </a:r>
            <a:endParaRPr lang="cs-CZ" b="1" dirty="0" smtClean="0">
              <a:solidFill>
                <a:schemeClr val="accent1">
                  <a:lumMod val="75000"/>
                </a:schemeClr>
              </a:solidFill>
            </a:endParaRPr>
          </a:p>
        </p:txBody>
      </p:sp>
      <p:pic>
        <p:nvPicPr>
          <p:cNvPr id="4" name="Picture 5" descr="C:\Users\Alenka\AppData\Local\Microsoft\Windows\Temporary Internet Files\Content.IE5\6SV5M11F\MC90044196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3284984"/>
            <a:ext cx="1847850" cy="1847850"/>
          </a:xfrm>
          <a:prstGeom prst="rect">
            <a:avLst/>
          </a:prstGeom>
          <a:noFill/>
          <a:extLst>
            <a:ext uri="{909E8E84-426E-40DD-AFC4-6F175D3DCCD1}">
              <a14:hiddenFill xmlns:a14="http://schemas.microsoft.com/office/drawing/2010/main">
                <a:solidFill>
                  <a:srgbClr val="FFFFFF"/>
                </a:solidFill>
              </a14:hiddenFill>
            </a:ext>
          </a:extLst>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1726464"/>
            <a:ext cx="8238874" cy="1357453"/>
          </a:xfrm>
          <a:prstGeom prst="rect">
            <a:avLst/>
          </a:prstGeom>
        </p:spPr>
      </p:pic>
    </p:spTree>
    <p:extLst>
      <p:ext uri="{BB962C8B-B14F-4D97-AF65-F5344CB8AC3E}">
        <p14:creationId xmlns:p14="http://schemas.microsoft.com/office/powerpoint/2010/main" val="17158863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685800" y="2130425"/>
            <a:ext cx="7772400" cy="2306687"/>
          </a:xfrm>
        </p:spPr>
        <p:txBody>
          <a:bodyPr>
            <a:normAutofit fontScale="90000"/>
          </a:bodyPr>
          <a:lstStyle/>
          <a:p>
            <a:r>
              <a:rPr lang="cs-CZ" sz="4900" dirty="0" smtClean="0"/>
              <a:t>Děkuji Vám za pozornost…</a:t>
            </a:r>
            <a:r>
              <a:rPr lang="cs-CZ" dirty="0" smtClean="0"/>
              <a:t/>
            </a:r>
            <a:br>
              <a:rPr lang="cs-CZ" dirty="0" smtClean="0"/>
            </a:br>
            <a:r>
              <a:rPr lang="cs-CZ" dirty="0" smtClean="0"/>
              <a:t/>
            </a:r>
            <a:br>
              <a:rPr lang="cs-CZ" dirty="0" smtClean="0"/>
            </a:br>
            <a:r>
              <a:rPr lang="cs-CZ" sz="3600" dirty="0" smtClean="0"/>
              <a:t>…a také za připomínky, podněty,</a:t>
            </a:r>
            <a:br>
              <a:rPr lang="cs-CZ" sz="3600" dirty="0" smtClean="0"/>
            </a:br>
            <a:r>
              <a:rPr lang="cs-CZ" sz="3600" dirty="0" smtClean="0"/>
              <a:t>náměty k dalšímu řešení apod.</a:t>
            </a:r>
            <a:endParaRPr lang="cs-CZ" sz="3600" dirty="0"/>
          </a:p>
        </p:txBody>
      </p:sp>
      <p:sp>
        <p:nvSpPr>
          <p:cNvPr id="5" name="Podnadpis 4"/>
          <p:cNvSpPr>
            <a:spLocks noGrp="1"/>
          </p:cNvSpPr>
          <p:nvPr>
            <p:ph type="subTitle" idx="1"/>
          </p:nvPr>
        </p:nvSpPr>
        <p:spPr>
          <a:xfrm>
            <a:off x="1403648" y="4941168"/>
            <a:ext cx="7160840" cy="864096"/>
          </a:xfrm>
        </p:spPr>
        <p:txBody>
          <a:bodyPr>
            <a:noAutofit/>
          </a:bodyPr>
          <a:lstStyle/>
          <a:p>
            <a:r>
              <a:rPr lang="cs-CZ" sz="2000" dirty="0" smtClean="0"/>
              <a:t>alena.vondrakova@upol.cz</a:t>
            </a:r>
          </a:p>
          <a:p>
            <a:r>
              <a:rPr lang="cs-CZ" sz="2000" dirty="0" smtClean="0"/>
              <a:t>od 1. 7. 2014 </a:t>
            </a:r>
            <a:r>
              <a:rPr lang="cs-CZ" sz="2000" b="1" dirty="0" smtClean="0"/>
              <a:t>www.apkg.upol.cz</a:t>
            </a:r>
            <a:endParaRPr lang="cs-CZ" sz="2000" b="1" dirty="0"/>
          </a:p>
        </p:txBody>
      </p:sp>
      <p:pic>
        <p:nvPicPr>
          <p:cNvPr id="8" name="Picture 3" descr="C:\Users\Alenka\AppData\Local\Microsoft\Windows\Temporary Internet Files\Content.IE5\EAKONO4P\MC90044194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7302" y="4653135"/>
            <a:ext cx="1409057" cy="1166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380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Co je to autorské právo?</a:t>
            </a:r>
            <a:endParaRPr lang="en-GB" b="0" dirty="0"/>
          </a:p>
        </p:txBody>
      </p:sp>
      <p:sp>
        <p:nvSpPr>
          <p:cNvPr id="3" name="Zástupný symbol pro obsah 2"/>
          <p:cNvSpPr>
            <a:spLocks noGrp="1"/>
          </p:cNvSpPr>
          <p:nvPr>
            <p:ph idx="1"/>
          </p:nvPr>
        </p:nvSpPr>
        <p:spPr/>
        <p:txBody>
          <a:bodyPr/>
          <a:lstStyle/>
          <a:p>
            <a:r>
              <a:rPr lang="cs-CZ" dirty="0"/>
              <a:t>odvětví práva, které se zabývá právními </a:t>
            </a:r>
            <a:r>
              <a:rPr lang="cs-CZ" dirty="0" smtClean="0"/>
              <a:t/>
            </a:r>
            <a:br>
              <a:rPr lang="cs-CZ" dirty="0" smtClean="0"/>
            </a:br>
            <a:r>
              <a:rPr lang="cs-CZ" dirty="0" smtClean="0"/>
              <a:t>vztahy </a:t>
            </a:r>
            <a:r>
              <a:rPr lang="cs-CZ" b="1" dirty="0" smtClean="0"/>
              <a:t>uživatelů a </a:t>
            </a:r>
            <a:r>
              <a:rPr lang="cs-CZ" b="1" dirty="0"/>
              <a:t>tvůrců tzv. autorských děl </a:t>
            </a:r>
            <a:r>
              <a:rPr lang="cs-CZ" b="1" dirty="0" smtClean="0"/>
              <a:t/>
            </a:r>
            <a:br>
              <a:rPr lang="cs-CZ" b="1" dirty="0" smtClean="0"/>
            </a:br>
            <a:r>
              <a:rPr lang="cs-CZ" dirty="0" smtClean="0"/>
              <a:t>k </a:t>
            </a:r>
            <a:r>
              <a:rPr lang="cs-CZ" dirty="0"/>
              <a:t>příslušným dílům</a:t>
            </a:r>
          </a:p>
          <a:p>
            <a:r>
              <a:rPr lang="cs-CZ" b="1" dirty="0" smtClean="0"/>
              <a:t>nechrání </a:t>
            </a:r>
            <a:r>
              <a:rPr lang="cs-CZ" b="1" dirty="0"/>
              <a:t>samotné myšlenky </a:t>
            </a:r>
            <a:r>
              <a:rPr lang="cs-CZ" dirty="0"/>
              <a:t>či </a:t>
            </a:r>
            <a:r>
              <a:rPr lang="cs-CZ" dirty="0" smtClean="0"/>
              <a:t>ideje</a:t>
            </a:r>
          </a:p>
          <a:p>
            <a:r>
              <a:rPr lang="cs-CZ" dirty="0" smtClean="0"/>
              <a:t>chrání </a:t>
            </a:r>
            <a:r>
              <a:rPr lang="cs-CZ" dirty="0"/>
              <a:t>pouze </a:t>
            </a:r>
            <a:r>
              <a:rPr lang="cs-CZ" b="1" dirty="0"/>
              <a:t>konkrétní díla</a:t>
            </a:r>
            <a:r>
              <a:rPr lang="cs-CZ" dirty="0"/>
              <a:t>, konkrétní vyjádření </a:t>
            </a:r>
            <a:r>
              <a:rPr lang="cs-CZ" dirty="0" smtClean="0"/>
              <a:t>myšlenek</a:t>
            </a:r>
            <a:r>
              <a:rPr lang="cs-CZ" dirty="0"/>
              <a:t>, </a:t>
            </a:r>
            <a:r>
              <a:rPr lang="cs-CZ" dirty="0" smtClean="0"/>
              <a:t/>
            </a:r>
            <a:br>
              <a:rPr lang="cs-CZ" dirty="0" smtClean="0"/>
            </a:br>
            <a:r>
              <a:rPr lang="cs-CZ" dirty="0" smtClean="0"/>
              <a:t>tj. dílo </a:t>
            </a:r>
            <a:r>
              <a:rPr lang="cs-CZ" dirty="0"/>
              <a:t>v objektivně vnímatelné </a:t>
            </a:r>
            <a:r>
              <a:rPr lang="cs-CZ" dirty="0" smtClean="0"/>
              <a:t>podobě</a:t>
            </a:r>
          </a:p>
          <a:p>
            <a:r>
              <a:rPr lang="cs-CZ" b="1" dirty="0" smtClean="0"/>
              <a:t>autorským </a:t>
            </a:r>
            <a:r>
              <a:rPr lang="cs-CZ" b="1" dirty="0"/>
              <a:t>dílem </a:t>
            </a:r>
            <a:r>
              <a:rPr lang="cs-CZ" dirty="0"/>
              <a:t>je pouze jedinečný výsledek tvůrčí činnosti autora, dílem není námět, zpráva, informace, metoda, teorie, vzorec, graf, </a:t>
            </a:r>
            <a:r>
              <a:rPr lang="cs-CZ" dirty="0" smtClean="0"/>
              <a:t>výstup </a:t>
            </a:r>
            <a:r>
              <a:rPr lang="cs-CZ" dirty="0"/>
              <a:t>počítačového programu apod. </a:t>
            </a:r>
            <a:r>
              <a:rPr lang="cs-CZ" dirty="0" smtClean="0"/>
              <a:t/>
            </a:r>
            <a:br>
              <a:rPr lang="cs-CZ" dirty="0" smtClean="0"/>
            </a:br>
            <a:r>
              <a:rPr lang="cs-CZ" dirty="0" smtClean="0"/>
              <a:t>(samy </a:t>
            </a:r>
            <a:r>
              <a:rPr lang="cs-CZ" dirty="0"/>
              <a:t>o </a:t>
            </a:r>
            <a:r>
              <a:rPr lang="cs-CZ" dirty="0" smtClean="0"/>
              <a:t>sobě)</a:t>
            </a:r>
          </a:p>
        </p:txBody>
      </p:sp>
      <p:pic>
        <p:nvPicPr>
          <p:cNvPr id="5" name="Picture 2" descr="C:\Users\Alenka\AppData\Local\Microsoft\Windows\Temporary Internet Files\Content.IE5\Q6IR2H62\MC90044195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1595502"/>
            <a:ext cx="1819275" cy="122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4240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0" dirty="0" smtClean="0"/>
              <a:t>Autorské právo</a:t>
            </a:r>
            <a:endParaRPr lang="en-GB" sz="3200" b="0" dirty="0"/>
          </a:p>
        </p:txBody>
      </p:sp>
      <p:sp>
        <p:nvSpPr>
          <p:cNvPr id="3" name="Zástupný symbol pro obsah 2"/>
          <p:cNvSpPr>
            <a:spLocks noGrp="1"/>
          </p:cNvSpPr>
          <p:nvPr>
            <p:ph idx="1"/>
          </p:nvPr>
        </p:nvSpPr>
        <p:spPr>
          <a:xfrm>
            <a:off x="457200" y="1600200"/>
            <a:ext cx="8229600" cy="4493095"/>
          </a:xfrm>
        </p:spPr>
        <p:txBody>
          <a:bodyPr>
            <a:normAutofit lnSpcReduction="10000"/>
          </a:bodyPr>
          <a:lstStyle/>
          <a:p>
            <a:r>
              <a:rPr lang="cs-CZ" dirty="0">
                <a:latin typeface="Calibri" pitchFamily="34" charset="0"/>
                <a:ea typeface="Calibri" pitchFamily="34" charset="0"/>
                <a:cs typeface="Calibri" pitchFamily="34" charset="0"/>
              </a:rPr>
              <a:t>význam </a:t>
            </a:r>
            <a:r>
              <a:rPr lang="cs-CZ" b="1" dirty="0">
                <a:latin typeface="Calibri" pitchFamily="34" charset="0"/>
                <a:ea typeface="Calibri" pitchFamily="34" charset="0"/>
                <a:cs typeface="Calibri" pitchFamily="34" charset="0"/>
              </a:rPr>
              <a:t>hodnoty autorského práva </a:t>
            </a:r>
            <a:r>
              <a:rPr lang="cs-CZ" dirty="0">
                <a:latin typeface="Calibri" pitchFamily="34" charset="0"/>
                <a:ea typeface="Calibri" pitchFamily="34" charset="0"/>
                <a:cs typeface="Calibri" pitchFamily="34" charset="0"/>
              </a:rPr>
              <a:t>neustále roste</a:t>
            </a:r>
          </a:p>
          <a:p>
            <a:r>
              <a:rPr lang="cs-CZ" dirty="0">
                <a:latin typeface="Calibri" pitchFamily="34" charset="0"/>
                <a:ea typeface="Calibri" pitchFamily="34" charset="0"/>
                <a:cs typeface="Calibri" pitchFamily="34" charset="0"/>
              </a:rPr>
              <a:t>v nových </a:t>
            </a:r>
            <a:r>
              <a:rPr lang="cs-CZ" b="1" dirty="0">
                <a:latin typeface="Calibri" pitchFamily="34" charset="0"/>
                <a:ea typeface="Calibri" pitchFamily="34" charset="0"/>
                <a:cs typeface="Calibri" pitchFamily="34" charset="0"/>
              </a:rPr>
              <a:t>ekonomických podmínkách </a:t>
            </a:r>
            <a:r>
              <a:rPr lang="cs-CZ" dirty="0">
                <a:latin typeface="Calibri" pitchFamily="34" charset="0"/>
                <a:ea typeface="Calibri" pitchFamily="34" charset="0"/>
                <a:cs typeface="Calibri" pitchFamily="34" charset="0"/>
              </a:rPr>
              <a:t>si majitelé těchto práv </a:t>
            </a:r>
            <a:br>
              <a:rPr lang="cs-CZ" dirty="0">
                <a:latin typeface="Calibri" pitchFamily="34" charset="0"/>
                <a:ea typeface="Calibri" pitchFamily="34" charset="0"/>
                <a:cs typeface="Calibri" pitchFamily="34" charset="0"/>
              </a:rPr>
            </a:br>
            <a:r>
              <a:rPr lang="cs-CZ" dirty="0">
                <a:latin typeface="Calibri" pitchFamily="34" charset="0"/>
                <a:ea typeface="Calibri" pitchFamily="34" charset="0"/>
                <a:cs typeface="Calibri" pitchFamily="34" charset="0"/>
              </a:rPr>
              <a:t>silněji než kdy dříve uvědomují jejich </a:t>
            </a:r>
            <a:r>
              <a:rPr lang="cs-CZ" b="1" dirty="0">
                <a:latin typeface="Calibri" pitchFamily="34" charset="0"/>
                <a:ea typeface="Calibri" pitchFamily="34" charset="0"/>
                <a:cs typeface="Calibri" pitchFamily="34" charset="0"/>
              </a:rPr>
              <a:t>hospodářský význam</a:t>
            </a:r>
          </a:p>
          <a:p>
            <a:r>
              <a:rPr lang="cs-CZ" dirty="0">
                <a:latin typeface="Calibri" pitchFamily="34" charset="0"/>
                <a:ea typeface="Calibri" pitchFamily="34" charset="0"/>
                <a:cs typeface="Calibri" pitchFamily="34" charset="0"/>
              </a:rPr>
              <a:t>je zapotřebí docílit </a:t>
            </a:r>
            <a:r>
              <a:rPr lang="cs-CZ" b="1" dirty="0">
                <a:latin typeface="Calibri" pitchFamily="34" charset="0"/>
                <a:ea typeface="Calibri" pitchFamily="34" charset="0"/>
                <a:cs typeface="Calibri" pitchFamily="34" charset="0"/>
              </a:rPr>
              <a:t>efektivní ochrany </a:t>
            </a:r>
            <a:r>
              <a:rPr lang="cs-CZ" dirty="0">
                <a:latin typeface="Calibri" pitchFamily="34" charset="0"/>
                <a:ea typeface="Calibri" pitchFamily="34" charset="0"/>
                <a:cs typeface="Calibri" pitchFamily="34" charset="0"/>
              </a:rPr>
              <a:t>autorských práv</a:t>
            </a:r>
          </a:p>
          <a:p>
            <a:r>
              <a:rPr lang="cs-CZ" b="1" dirty="0" smtClean="0">
                <a:latin typeface="Calibri" pitchFamily="34" charset="0"/>
                <a:ea typeface="Calibri" pitchFamily="34" charset="0"/>
                <a:cs typeface="Calibri" pitchFamily="34" charset="0"/>
              </a:rPr>
              <a:t>duševní </a:t>
            </a:r>
            <a:r>
              <a:rPr lang="cs-CZ" b="1" dirty="0">
                <a:latin typeface="Calibri" pitchFamily="34" charset="0"/>
                <a:ea typeface="Calibri" pitchFamily="34" charset="0"/>
                <a:cs typeface="Calibri" pitchFamily="34" charset="0"/>
              </a:rPr>
              <a:t>vlastnictví </a:t>
            </a:r>
            <a:r>
              <a:rPr lang="cs-CZ" dirty="0">
                <a:latin typeface="Calibri" pitchFamily="34" charset="0"/>
                <a:ea typeface="Calibri" pitchFamily="34" charset="0"/>
                <a:cs typeface="Calibri" pitchFamily="34" charset="0"/>
              </a:rPr>
              <a:t>představuje práva vztahující se k nehmotným výsledkům </a:t>
            </a:r>
            <a:r>
              <a:rPr lang="cs-CZ" b="1" dirty="0">
                <a:latin typeface="Calibri" pitchFamily="34" charset="0"/>
                <a:ea typeface="Calibri" pitchFamily="34" charset="0"/>
                <a:cs typeface="Calibri" pitchFamily="34" charset="0"/>
              </a:rPr>
              <a:t>tvůrčí činnost lidí</a:t>
            </a:r>
            <a:r>
              <a:rPr lang="cs-CZ" dirty="0">
                <a:latin typeface="Calibri" pitchFamily="34" charset="0"/>
                <a:ea typeface="Calibri" pitchFamily="34" charset="0"/>
                <a:cs typeface="Calibri" pitchFamily="34" charset="0"/>
              </a:rPr>
              <a:t>, tedy k projevům jejich intelektu</a:t>
            </a:r>
          </a:p>
          <a:p>
            <a:r>
              <a:rPr lang="cs-CZ" dirty="0">
                <a:latin typeface="Calibri" pitchFamily="34" charset="0"/>
                <a:ea typeface="Calibri" pitchFamily="34" charset="0"/>
                <a:cs typeface="Calibri" pitchFamily="34" charset="0"/>
              </a:rPr>
              <a:t>práva duševního vlastnictví mají </a:t>
            </a:r>
            <a:r>
              <a:rPr lang="cs-CZ" b="1" dirty="0">
                <a:latin typeface="Calibri" pitchFamily="34" charset="0"/>
                <a:ea typeface="Calibri" pitchFamily="34" charset="0"/>
                <a:cs typeface="Calibri" pitchFamily="34" charset="0"/>
              </a:rPr>
              <a:t>absolutní povahu</a:t>
            </a:r>
            <a:r>
              <a:rPr lang="cs-CZ" dirty="0">
                <a:latin typeface="Calibri" pitchFamily="34" charset="0"/>
                <a:ea typeface="Calibri" pitchFamily="34" charset="0"/>
                <a:cs typeface="Calibri" pitchFamily="34" charset="0"/>
              </a:rPr>
              <a:t>, </a:t>
            </a:r>
            <a:br>
              <a:rPr lang="cs-CZ" dirty="0">
                <a:latin typeface="Calibri" pitchFamily="34" charset="0"/>
                <a:ea typeface="Calibri" pitchFamily="34" charset="0"/>
                <a:cs typeface="Calibri" pitchFamily="34" charset="0"/>
              </a:rPr>
            </a:br>
            <a:r>
              <a:rPr lang="cs-CZ" dirty="0">
                <a:latin typeface="Calibri" pitchFamily="34" charset="0"/>
                <a:ea typeface="Calibri" pitchFamily="34" charset="0"/>
                <a:cs typeface="Calibri" pitchFamily="34" charset="0"/>
              </a:rPr>
              <a:t>tzn. působí vůči všem</a:t>
            </a:r>
          </a:p>
          <a:p>
            <a:r>
              <a:rPr lang="cs-CZ" dirty="0">
                <a:latin typeface="Calibri" pitchFamily="34" charset="0"/>
                <a:ea typeface="Calibri" pitchFamily="34" charset="0"/>
                <a:cs typeface="Calibri" pitchFamily="34" charset="0"/>
              </a:rPr>
              <a:t>jsou založena na </a:t>
            </a:r>
            <a:r>
              <a:rPr lang="cs-CZ" b="1" dirty="0">
                <a:latin typeface="Calibri" pitchFamily="34" charset="0"/>
                <a:ea typeface="Calibri" pitchFamily="34" charset="0"/>
                <a:cs typeface="Calibri" pitchFamily="34" charset="0"/>
              </a:rPr>
              <a:t>zásadě </a:t>
            </a:r>
            <a:r>
              <a:rPr lang="cs-CZ" b="1" dirty="0" smtClean="0">
                <a:latin typeface="Calibri" pitchFamily="34" charset="0"/>
                <a:ea typeface="Calibri" pitchFamily="34" charset="0"/>
                <a:cs typeface="Calibri" pitchFamily="34" charset="0"/>
              </a:rPr>
              <a:t>teritoriality</a:t>
            </a:r>
            <a:r>
              <a:rPr lang="cs-CZ" dirty="0" smtClean="0">
                <a:latin typeface="Calibri" pitchFamily="34" charset="0"/>
                <a:ea typeface="Calibri" pitchFamily="34" charset="0"/>
                <a:cs typeface="Calibri" pitchFamily="34" charset="0"/>
              </a:rPr>
              <a:t>, což </a:t>
            </a:r>
            <a:r>
              <a:rPr lang="cs-CZ" dirty="0">
                <a:latin typeface="Calibri" pitchFamily="34" charset="0"/>
                <a:ea typeface="Calibri" pitchFamily="34" charset="0"/>
                <a:cs typeface="Calibri" pitchFamily="34" charset="0"/>
              </a:rPr>
              <a:t>znamená, že jsou chráněna pouze </a:t>
            </a:r>
            <a:r>
              <a:rPr lang="cs-CZ" dirty="0" smtClean="0">
                <a:latin typeface="Calibri" pitchFamily="34" charset="0"/>
                <a:ea typeface="Calibri" pitchFamily="34" charset="0"/>
                <a:cs typeface="Calibri" pitchFamily="34" charset="0"/>
              </a:rPr>
              <a:t>na </a:t>
            </a:r>
            <a:r>
              <a:rPr lang="cs-CZ" dirty="0">
                <a:latin typeface="Calibri" pitchFamily="34" charset="0"/>
                <a:ea typeface="Calibri" pitchFamily="34" charset="0"/>
                <a:cs typeface="Calibri" pitchFamily="34" charset="0"/>
              </a:rPr>
              <a:t>území toho státu, kde vznikla a </a:t>
            </a:r>
            <a:r>
              <a:rPr lang="cs-CZ" dirty="0" smtClean="0">
                <a:latin typeface="Calibri" pitchFamily="34" charset="0"/>
                <a:ea typeface="Calibri" pitchFamily="34" charset="0"/>
                <a:cs typeface="Calibri" pitchFamily="34" charset="0"/>
              </a:rPr>
              <a:t>řídí </a:t>
            </a:r>
            <a:r>
              <a:rPr lang="cs-CZ" dirty="0">
                <a:latin typeface="Calibri" pitchFamily="34" charset="0"/>
                <a:ea typeface="Calibri" pitchFamily="34" charset="0"/>
                <a:cs typeface="Calibri" pitchFamily="34" charset="0"/>
              </a:rPr>
              <a:t>se </a:t>
            </a:r>
            <a:br>
              <a:rPr lang="cs-CZ" dirty="0">
                <a:latin typeface="Calibri" pitchFamily="34" charset="0"/>
                <a:ea typeface="Calibri" pitchFamily="34" charset="0"/>
                <a:cs typeface="Calibri" pitchFamily="34" charset="0"/>
              </a:rPr>
            </a:br>
            <a:r>
              <a:rPr lang="cs-CZ" b="1" dirty="0">
                <a:latin typeface="Calibri" pitchFamily="34" charset="0"/>
                <a:ea typeface="Calibri" pitchFamily="34" charset="0"/>
                <a:cs typeface="Calibri" pitchFamily="34" charset="0"/>
              </a:rPr>
              <a:t>národním právním řádem</a:t>
            </a:r>
          </a:p>
        </p:txBody>
      </p:sp>
      <p:pic>
        <p:nvPicPr>
          <p:cNvPr id="9219" name="Picture 3" descr="C:\Users\Alenka\AppData\Local\Microsoft\Windows\Temporary Internet Files\Content.IE5\EAKONO4P\MC90044195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7807079" y="193921"/>
            <a:ext cx="943582" cy="933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4870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související a zvláštní právo</a:t>
            </a:r>
            <a:endParaRPr lang="cs-CZ" dirty="0"/>
          </a:p>
        </p:txBody>
      </p:sp>
      <p:sp>
        <p:nvSpPr>
          <p:cNvPr id="3" name="Zástupný symbol pro obsah 2"/>
          <p:cNvSpPr>
            <a:spLocks noGrp="1"/>
          </p:cNvSpPr>
          <p:nvPr>
            <p:ph idx="1"/>
          </p:nvPr>
        </p:nvSpPr>
        <p:spPr/>
        <p:txBody>
          <a:bodyPr>
            <a:normAutofit/>
          </a:bodyPr>
          <a:lstStyle/>
          <a:p>
            <a:r>
              <a:rPr lang="cs-CZ" dirty="0" smtClean="0"/>
              <a:t>práva </a:t>
            </a:r>
            <a:r>
              <a:rPr lang="cs-CZ" dirty="0"/>
              <a:t>výkonného umělce k uměleckému výkonu, </a:t>
            </a:r>
            <a:r>
              <a:rPr lang="cs-CZ" dirty="0" smtClean="0"/>
              <a:t/>
            </a:r>
            <a:br>
              <a:rPr lang="cs-CZ" dirty="0" smtClean="0"/>
            </a:br>
            <a:r>
              <a:rPr lang="cs-CZ" dirty="0" smtClean="0"/>
              <a:t>právo </a:t>
            </a:r>
            <a:r>
              <a:rPr lang="cs-CZ" dirty="0"/>
              <a:t>výrobce zvukového (</a:t>
            </a:r>
            <a:r>
              <a:rPr lang="cs-CZ" dirty="0" smtClean="0"/>
              <a:t>zvukově-obrazového) záznamu </a:t>
            </a:r>
            <a:br>
              <a:rPr lang="cs-CZ" dirty="0" smtClean="0"/>
            </a:br>
            <a:r>
              <a:rPr lang="cs-CZ" dirty="0" smtClean="0"/>
              <a:t>k </a:t>
            </a:r>
            <a:r>
              <a:rPr lang="cs-CZ" dirty="0"/>
              <a:t>jeho (prvotnímu) </a:t>
            </a:r>
            <a:r>
              <a:rPr lang="cs-CZ" dirty="0" smtClean="0"/>
              <a:t>záznamu, právo </a:t>
            </a:r>
            <a:r>
              <a:rPr lang="cs-CZ" dirty="0"/>
              <a:t>rozhlasového a televizního vysílatele k jeho vysílání, </a:t>
            </a:r>
            <a:r>
              <a:rPr lang="cs-CZ" dirty="0" smtClean="0"/>
              <a:t> právo </a:t>
            </a:r>
            <a:r>
              <a:rPr lang="cs-CZ" dirty="0"/>
              <a:t>nakladatele</a:t>
            </a:r>
          </a:p>
          <a:p>
            <a:r>
              <a:rPr lang="cs-CZ" b="1" dirty="0" smtClean="0"/>
              <a:t>zvláštní právo pořizovatele databáze</a:t>
            </a:r>
          </a:p>
          <a:p>
            <a:pPr marL="457200" lvl="1" indent="0">
              <a:buNone/>
            </a:pPr>
            <a:r>
              <a:rPr lang="cs-CZ" dirty="0" smtClean="0"/>
              <a:t>základním </a:t>
            </a:r>
            <a:r>
              <a:rPr lang="cs-CZ" dirty="0"/>
              <a:t>rysem resp. podmínkou pro samotnou existenci databáze je její systematičnost (její logická struktura), </a:t>
            </a:r>
            <a:r>
              <a:rPr lang="cs-CZ" dirty="0" smtClean="0"/>
              <a:t/>
            </a:r>
            <a:br>
              <a:rPr lang="cs-CZ" dirty="0" smtClean="0"/>
            </a:br>
            <a:r>
              <a:rPr lang="cs-CZ" dirty="0" smtClean="0"/>
              <a:t>která </a:t>
            </a:r>
            <a:r>
              <a:rPr lang="cs-CZ" dirty="0"/>
              <a:t>zahrnuje určité údaje či jiné </a:t>
            </a:r>
            <a:r>
              <a:rPr lang="cs-CZ" dirty="0" smtClean="0"/>
              <a:t>prvky</a:t>
            </a:r>
          </a:p>
          <a:p>
            <a:pPr marL="457200" lvl="1" indent="0">
              <a:buNone/>
            </a:pPr>
            <a:r>
              <a:rPr lang="cs-CZ" dirty="0" smtClean="0"/>
              <a:t>Chráněna je struktura </a:t>
            </a:r>
            <a:r>
              <a:rPr lang="cs-CZ" dirty="0"/>
              <a:t>databáze jako dílo souborné. </a:t>
            </a:r>
            <a:r>
              <a:rPr lang="cs-CZ" dirty="0" smtClean="0"/>
              <a:t>Po </a:t>
            </a:r>
            <a:r>
              <a:rPr lang="cs-CZ" dirty="0"/>
              <a:t>vzoru EU </a:t>
            </a:r>
            <a:r>
              <a:rPr lang="cs-CZ" dirty="0" smtClean="0"/>
              <a:t>je navíc poskytována </a:t>
            </a:r>
            <a:r>
              <a:rPr lang="cs-CZ" dirty="0"/>
              <a:t>zvláštní právní ochrana i samotnému obsahu databáze resp. investici do jejího pořízení (§ </a:t>
            </a:r>
            <a:r>
              <a:rPr lang="cs-CZ" dirty="0" smtClean="0"/>
              <a:t>88)</a:t>
            </a:r>
          </a:p>
        </p:txBody>
      </p:sp>
    </p:spTree>
    <p:extLst>
      <p:ext uri="{BB962C8B-B14F-4D97-AF65-F5344CB8AC3E}">
        <p14:creationId xmlns:p14="http://schemas.microsoft.com/office/powerpoint/2010/main" val="1861510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Nejen autorské právo…</a:t>
            </a:r>
            <a:endParaRPr lang="cs-CZ" dirty="0"/>
          </a:p>
        </p:txBody>
      </p:sp>
      <p:sp>
        <p:nvSpPr>
          <p:cNvPr id="3" name="Zástupný symbol pro obsah 2"/>
          <p:cNvSpPr>
            <a:spLocks noGrp="1"/>
          </p:cNvSpPr>
          <p:nvPr>
            <p:ph idx="1"/>
          </p:nvPr>
        </p:nvSpPr>
        <p:spPr/>
        <p:txBody>
          <a:bodyPr>
            <a:noAutofit/>
          </a:bodyPr>
          <a:lstStyle/>
          <a:p>
            <a:r>
              <a:rPr lang="cs-CZ" sz="2200" b="1" dirty="0">
                <a:latin typeface="Trebuchet MS" pitchFamily="34" charset="0"/>
              </a:rPr>
              <a:t>Autorská práva </a:t>
            </a:r>
            <a:endParaRPr lang="cs-CZ" sz="2200" b="1" dirty="0" smtClean="0">
              <a:latin typeface="Trebuchet MS" pitchFamily="34" charset="0"/>
            </a:endParaRPr>
          </a:p>
          <a:p>
            <a:pPr lvl="1"/>
            <a:r>
              <a:rPr lang="cs-CZ" sz="2000" dirty="0" smtClean="0">
                <a:latin typeface="Trebuchet MS" pitchFamily="34" charset="0"/>
              </a:rPr>
              <a:t>kartografická </a:t>
            </a:r>
            <a:r>
              <a:rPr lang="cs-CZ" sz="2000" dirty="0">
                <a:latin typeface="Trebuchet MS" pitchFamily="34" charset="0"/>
              </a:rPr>
              <a:t>díla, produkty GIS, databáze, know-how, goodwill, </a:t>
            </a:r>
            <a:r>
              <a:rPr lang="cs-CZ" sz="2000" dirty="0" smtClean="0">
                <a:latin typeface="Trebuchet MS" pitchFamily="34" charset="0"/>
              </a:rPr>
              <a:t>obchodní </a:t>
            </a:r>
            <a:r>
              <a:rPr lang="cs-CZ" sz="2000" dirty="0">
                <a:latin typeface="Trebuchet MS" pitchFamily="34" charset="0"/>
              </a:rPr>
              <a:t>tajemství, počítačový program, </a:t>
            </a:r>
            <a:r>
              <a:rPr lang="cs-CZ" sz="2000" dirty="0" smtClean="0">
                <a:latin typeface="Trebuchet MS" pitchFamily="34" charset="0"/>
              </a:rPr>
              <a:t/>
            </a:r>
            <a:br>
              <a:rPr lang="cs-CZ" sz="2000" dirty="0" smtClean="0">
                <a:latin typeface="Trebuchet MS" pitchFamily="34" charset="0"/>
              </a:rPr>
            </a:br>
            <a:r>
              <a:rPr lang="cs-CZ" sz="2000" dirty="0" smtClean="0">
                <a:latin typeface="Trebuchet MS" pitchFamily="34" charset="0"/>
              </a:rPr>
              <a:t>vědecký </a:t>
            </a:r>
            <a:r>
              <a:rPr lang="cs-CZ" sz="2000" dirty="0">
                <a:latin typeface="Trebuchet MS" pitchFamily="34" charset="0"/>
              </a:rPr>
              <a:t>objev, apod.</a:t>
            </a:r>
          </a:p>
          <a:p>
            <a:r>
              <a:rPr lang="cs-CZ" sz="2200" b="1" dirty="0">
                <a:latin typeface="Trebuchet MS" pitchFamily="34" charset="0"/>
              </a:rPr>
              <a:t>Průmyslová práva </a:t>
            </a:r>
            <a:endParaRPr lang="cs-CZ" sz="2200" b="1" dirty="0" smtClean="0">
              <a:latin typeface="Trebuchet MS" pitchFamily="34" charset="0"/>
            </a:endParaRPr>
          </a:p>
          <a:p>
            <a:pPr lvl="1"/>
            <a:r>
              <a:rPr lang="cs-CZ" sz="2000" dirty="0" smtClean="0">
                <a:latin typeface="Trebuchet MS" pitchFamily="34" charset="0"/>
              </a:rPr>
              <a:t>práva </a:t>
            </a:r>
            <a:r>
              <a:rPr lang="cs-CZ" sz="2000" dirty="0">
                <a:latin typeface="Trebuchet MS" pitchFamily="34" charset="0"/>
              </a:rPr>
              <a:t>k vynálezům, průmyslovým vzorům, užitným vzorům, </a:t>
            </a:r>
            <a:br>
              <a:rPr lang="cs-CZ" sz="2000" dirty="0">
                <a:latin typeface="Trebuchet MS" pitchFamily="34" charset="0"/>
              </a:rPr>
            </a:br>
            <a:r>
              <a:rPr lang="cs-CZ" sz="2000" dirty="0" smtClean="0">
                <a:latin typeface="Trebuchet MS" pitchFamily="34" charset="0"/>
              </a:rPr>
              <a:t>zlepšovacím </a:t>
            </a:r>
            <a:r>
              <a:rPr lang="cs-CZ" sz="2000" dirty="0">
                <a:latin typeface="Trebuchet MS" pitchFamily="34" charset="0"/>
              </a:rPr>
              <a:t>návrhům, novým metodám</a:t>
            </a:r>
          </a:p>
          <a:p>
            <a:r>
              <a:rPr lang="cs-CZ" sz="2200" b="1" dirty="0">
                <a:latin typeface="Trebuchet MS" pitchFamily="34" charset="0"/>
              </a:rPr>
              <a:t>Práva na označení </a:t>
            </a:r>
            <a:endParaRPr lang="cs-CZ" sz="2200" b="1" dirty="0" smtClean="0">
              <a:latin typeface="Trebuchet MS" pitchFamily="34" charset="0"/>
            </a:endParaRPr>
          </a:p>
          <a:p>
            <a:pPr lvl="1"/>
            <a:r>
              <a:rPr lang="cs-CZ" sz="2000" dirty="0" smtClean="0">
                <a:latin typeface="Trebuchet MS" pitchFamily="34" charset="0"/>
              </a:rPr>
              <a:t>práva </a:t>
            </a:r>
            <a:r>
              <a:rPr lang="cs-CZ" sz="2000" dirty="0">
                <a:latin typeface="Trebuchet MS" pitchFamily="34" charset="0"/>
              </a:rPr>
              <a:t>k ochranným známkám, obchodní firmě, proti nekalé soutěži</a:t>
            </a:r>
          </a:p>
          <a:p>
            <a:r>
              <a:rPr lang="cs-CZ" sz="2200" dirty="0" smtClean="0">
                <a:latin typeface="Trebuchet MS" pitchFamily="34" charset="0"/>
              </a:rPr>
              <a:t>absolutní </a:t>
            </a:r>
            <a:r>
              <a:rPr lang="cs-CZ" sz="2200" dirty="0">
                <a:latin typeface="Trebuchet MS" pitchFamily="34" charset="0"/>
              </a:rPr>
              <a:t>a relativní </a:t>
            </a:r>
            <a:r>
              <a:rPr lang="cs-CZ" sz="2200" b="1" dirty="0">
                <a:latin typeface="Trebuchet MS" pitchFamily="34" charset="0"/>
              </a:rPr>
              <a:t>majetková práva </a:t>
            </a:r>
          </a:p>
          <a:p>
            <a:r>
              <a:rPr lang="cs-CZ" sz="2200" b="1" dirty="0">
                <a:latin typeface="Trebuchet MS" pitchFamily="34" charset="0"/>
              </a:rPr>
              <a:t>Patentové </a:t>
            </a:r>
            <a:r>
              <a:rPr lang="cs-CZ" sz="2200" b="1" dirty="0" smtClean="0">
                <a:latin typeface="Trebuchet MS" pitchFamily="34" charset="0"/>
              </a:rPr>
              <a:t>právo</a:t>
            </a:r>
            <a:endParaRPr lang="cs-CZ" sz="2200" b="1" dirty="0">
              <a:latin typeface="Trebuchet MS" pitchFamily="34" charset="0"/>
            </a:endParaRPr>
          </a:p>
        </p:txBody>
      </p:sp>
      <p:pic>
        <p:nvPicPr>
          <p:cNvPr id="8194" name="Picture 2" descr="C:\Users\Alenka\AppData\Local\Microsoft\Windows\Temporary Internet Files\Content.IE5\6SV5M11F\MC90044197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620688"/>
            <a:ext cx="1831975" cy="53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9500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Jak souvisejí autorská práva </a:t>
            </a:r>
            <a:r>
              <a:rPr lang="cs-CZ" dirty="0" smtClean="0"/>
              <a:t/>
            </a:r>
            <a:br>
              <a:rPr lang="cs-CZ" dirty="0" smtClean="0"/>
            </a:br>
            <a:r>
              <a:rPr lang="cs-CZ" dirty="0" smtClean="0"/>
              <a:t>s geodézií, kartografií </a:t>
            </a:r>
            <a:r>
              <a:rPr lang="cs-CZ" dirty="0"/>
              <a:t>a geoinformatikou</a:t>
            </a:r>
            <a:r>
              <a:rPr lang="cs-CZ" dirty="0" smtClean="0"/>
              <a:t>?</a:t>
            </a:r>
            <a:endParaRPr lang="en-GB" dirty="0"/>
          </a:p>
        </p:txBody>
      </p:sp>
      <p:sp>
        <p:nvSpPr>
          <p:cNvPr id="3" name="Zástupný symbol pro obsah 2"/>
          <p:cNvSpPr>
            <a:spLocks noGrp="1"/>
          </p:cNvSpPr>
          <p:nvPr>
            <p:ph idx="1"/>
          </p:nvPr>
        </p:nvSpPr>
        <p:spPr/>
        <p:txBody>
          <a:bodyPr>
            <a:normAutofit/>
          </a:bodyPr>
          <a:lstStyle/>
          <a:p>
            <a:r>
              <a:rPr lang="cs-CZ" dirty="0" smtClean="0"/>
              <a:t>většina prací v kartografii a geoinformatice</a:t>
            </a:r>
            <a:br>
              <a:rPr lang="cs-CZ" dirty="0" smtClean="0"/>
            </a:br>
            <a:r>
              <a:rPr lang="cs-CZ" dirty="0" smtClean="0"/>
              <a:t>využívá již </a:t>
            </a:r>
            <a:r>
              <a:rPr lang="cs-CZ" b="1" dirty="0" smtClean="0"/>
              <a:t>existující data</a:t>
            </a:r>
          </a:p>
          <a:p>
            <a:r>
              <a:rPr lang="cs-CZ" b="1" dirty="0" smtClean="0"/>
              <a:t>v geodézii naopak data vznikají nebo jsou zpracovávána</a:t>
            </a:r>
          </a:p>
          <a:p>
            <a:r>
              <a:rPr lang="cs-CZ" dirty="0" smtClean="0"/>
              <a:t>ke zpracování je potřeba </a:t>
            </a:r>
            <a:r>
              <a:rPr lang="cs-CZ" b="1" dirty="0" smtClean="0"/>
              <a:t>softwarové vybavení</a:t>
            </a:r>
            <a:r>
              <a:rPr lang="cs-CZ" dirty="0" smtClean="0"/>
              <a:t>    </a:t>
            </a:r>
          </a:p>
          <a:p>
            <a:r>
              <a:rPr lang="cs-CZ" dirty="0" smtClean="0"/>
              <a:t>výstupem je </a:t>
            </a:r>
            <a:r>
              <a:rPr lang="cs-CZ" b="1" dirty="0" smtClean="0"/>
              <a:t>kartografická vizualizace</a:t>
            </a:r>
            <a:r>
              <a:rPr lang="cs-CZ" dirty="0" smtClean="0"/>
              <a:t>, </a:t>
            </a:r>
            <a:r>
              <a:rPr lang="cs-CZ" b="1" dirty="0" smtClean="0"/>
              <a:t>databáze</a:t>
            </a:r>
            <a:r>
              <a:rPr lang="cs-CZ" dirty="0" smtClean="0"/>
              <a:t>,</a:t>
            </a:r>
            <a:r>
              <a:rPr lang="cs-CZ" dirty="0"/>
              <a:t> </a:t>
            </a:r>
            <a:r>
              <a:rPr lang="cs-CZ" b="1" dirty="0" smtClean="0"/>
              <a:t>specializovaná mapa</a:t>
            </a:r>
            <a:r>
              <a:rPr lang="cs-CZ" dirty="0" smtClean="0"/>
              <a:t>, </a:t>
            </a:r>
            <a:r>
              <a:rPr lang="cs-CZ" b="1" dirty="0" smtClean="0"/>
              <a:t>programové nadstavby</a:t>
            </a:r>
            <a:r>
              <a:rPr lang="cs-CZ" dirty="0" smtClean="0"/>
              <a:t>, </a:t>
            </a:r>
            <a:r>
              <a:rPr lang="cs-CZ" b="1" dirty="0" smtClean="0"/>
              <a:t>aplikace</a:t>
            </a:r>
            <a:r>
              <a:rPr lang="cs-CZ" dirty="0" smtClean="0"/>
              <a:t> a další</a:t>
            </a:r>
          </a:p>
          <a:p>
            <a:r>
              <a:rPr lang="cs-CZ" dirty="0" smtClean="0"/>
              <a:t>výsledky svého snažení publikujeme neveřejně nebo </a:t>
            </a:r>
            <a:r>
              <a:rPr lang="cs-CZ" b="1" dirty="0" smtClean="0"/>
              <a:t>veřejně</a:t>
            </a:r>
          </a:p>
          <a:p>
            <a:pPr marL="0" indent="0">
              <a:buNone/>
            </a:pPr>
            <a:endParaRPr lang="cs-CZ" sz="1200" dirty="0" smtClean="0">
              <a:latin typeface="Trebuchet MS" pitchFamily="34" charset="0"/>
            </a:endParaRPr>
          </a:p>
          <a:p>
            <a:pPr marL="0" indent="0" algn="ctr">
              <a:buNone/>
            </a:pPr>
            <a:r>
              <a:rPr lang="cs-CZ" dirty="0" smtClean="0">
                <a:solidFill>
                  <a:schemeClr val="tx2"/>
                </a:solidFill>
                <a:latin typeface="Trebuchet MS" pitchFamily="34" charset="0"/>
              </a:rPr>
              <a:t>AUTORSKÉ PRÁVO NEZNAMENÁ JEN OMEZENÍ</a:t>
            </a:r>
          </a:p>
          <a:p>
            <a:pPr marL="0" indent="0" algn="ctr">
              <a:buNone/>
            </a:pPr>
            <a:r>
              <a:rPr lang="cs-CZ" dirty="0" smtClean="0">
                <a:solidFill>
                  <a:schemeClr val="tx2"/>
                </a:solidFill>
                <a:latin typeface="Trebuchet MS" pitchFamily="34" charset="0"/>
              </a:rPr>
              <a:t>ALE I OCHRANU NAŠÍ PRÁCE</a:t>
            </a:r>
            <a:endParaRPr lang="cs-CZ" dirty="0">
              <a:solidFill>
                <a:schemeClr val="tx2"/>
              </a:solidFill>
              <a:latin typeface="Trebuchet MS" pitchFamily="34" charset="0"/>
            </a:endParaRPr>
          </a:p>
          <a:p>
            <a:endParaRPr lang="en-GB" dirty="0">
              <a:solidFill>
                <a:schemeClr val="tx2"/>
              </a:solidFill>
            </a:endParaRPr>
          </a:p>
        </p:txBody>
      </p:sp>
      <p:pic>
        <p:nvPicPr>
          <p:cNvPr id="5" name="Picture 2" descr="C:\Users\Alenka\AppData\Local\Microsoft\Windows\Temporary Internet Files\Content.IE5\6SV5M11F\MC90044210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248" y="1628800"/>
            <a:ext cx="1844675" cy="6096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Alenka\AppData\Local\Microsoft\Windows\Temporary Internet Files\Content.IE5\EAKONO4P\MC90044198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5301208"/>
            <a:ext cx="1911350" cy="6318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Alenka\AppData\Local\Microsoft\Windows\Temporary Internet Files\Content.IE5\QX3M99FA\MC9004419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5291682"/>
            <a:ext cx="1892300" cy="650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952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395536" y="1484785"/>
            <a:ext cx="8424614" cy="4896966"/>
          </a:xfrm>
        </p:spPr>
        <p:txBody>
          <a:bodyPr/>
          <a:lstStyle/>
          <a:p>
            <a:pPr eaLnBrk="1" hangingPunct="1">
              <a:defRPr/>
            </a:pPr>
            <a:r>
              <a:rPr lang="cs-CZ" sz="2200" b="1" dirty="0" smtClean="0">
                <a:latin typeface="Trebuchet MS" pitchFamily="34" charset="0"/>
              </a:rPr>
              <a:t>krádež</a:t>
            </a:r>
            <a:r>
              <a:rPr lang="cs-CZ" sz="2200" dirty="0" smtClean="0">
                <a:latin typeface="Trebuchet MS" pitchFamily="34" charset="0"/>
              </a:rPr>
              <a:t> dat</a:t>
            </a:r>
          </a:p>
          <a:p>
            <a:pPr eaLnBrk="1" hangingPunct="1">
              <a:defRPr/>
            </a:pPr>
            <a:r>
              <a:rPr lang="cs-CZ" sz="2200" b="1" dirty="0" smtClean="0">
                <a:latin typeface="Trebuchet MS" pitchFamily="34" charset="0"/>
              </a:rPr>
              <a:t>zneužití</a:t>
            </a:r>
            <a:r>
              <a:rPr lang="cs-CZ" sz="2200" dirty="0" smtClean="0">
                <a:latin typeface="Trebuchet MS" pitchFamily="34" charset="0"/>
              </a:rPr>
              <a:t> datových vrstev</a:t>
            </a:r>
          </a:p>
          <a:p>
            <a:pPr eaLnBrk="1" hangingPunct="1">
              <a:defRPr/>
            </a:pPr>
            <a:r>
              <a:rPr lang="cs-CZ" sz="2200" b="1" dirty="0" smtClean="0">
                <a:latin typeface="Trebuchet MS" pitchFamily="34" charset="0"/>
              </a:rPr>
              <a:t>zneužití</a:t>
            </a:r>
            <a:r>
              <a:rPr lang="cs-CZ" sz="2200" dirty="0" smtClean="0">
                <a:latin typeface="Trebuchet MS" pitchFamily="34" charset="0"/>
              </a:rPr>
              <a:t> softwaru</a:t>
            </a:r>
          </a:p>
          <a:p>
            <a:pPr eaLnBrk="1" hangingPunct="1">
              <a:defRPr/>
            </a:pPr>
            <a:r>
              <a:rPr lang="cs-CZ" sz="2200" b="1" dirty="0" smtClean="0">
                <a:latin typeface="Trebuchet MS" pitchFamily="34" charset="0"/>
              </a:rPr>
              <a:t>zneužití</a:t>
            </a:r>
            <a:r>
              <a:rPr lang="cs-CZ" sz="2200" dirty="0" smtClean="0">
                <a:latin typeface="Trebuchet MS" pitchFamily="34" charset="0"/>
              </a:rPr>
              <a:t> vizualizací (mapy, náhledy, WMS, apod.)</a:t>
            </a:r>
          </a:p>
          <a:p>
            <a:pPr eaLnBrk="1" hangingPunct="1">
              <a:defRPr/>
            </a:pPr>
            <a:r>
              <a:rPr lang="cs-CZ" sz="2200" b="1" dirty="0" smtClean="0">
                <a:latin typeface="Trebuchet MS" pitchFamily="34" charset="0"/>
              </a:rPr>
              <a:t>zneužití</a:t>
            </a:r>
            <a:r>
              <a:rPr lang="cs-CZ" sz="2200" dirty="0" smtClean="0">
                <a:latin typeface="Trebuchet MS" pitchFamily="34" charset="0"/>
              </a:rPr>
              <a:t> výsledků analýz</a:t>
            </a:r>
          </a:p>
          <a:p>
            <a:pPr eaLnBrk="1" hangingPunct="1">
              <a:defRPr/>
            </a:pPr>
            <a:endParaRPr lang="cs-CZ" sz="2200" dirty="0" smtClean="0">
              <a:latin typeface="Trebuchet MS" pitchFamily="34" charset="0"/>
            </a:endParaRPr>
          </a:p>
          <a:p>
            <a:pPr marL="0" indent="0" eaLnBrk="1" hangingPunct="1">
              <a:buFontTx/>
              <a:buNone/>
              <a:defRPr/>
            </a:pPr>
            <a:r>
              <a:rPr lang="cs-CZ" sz="2200" dirty="0" smtClean="0">
                <a:latin typeface="Trebuchet MS" pitchFamily="34" charset="0"/>
              </a:rPr>
              <a:t>ale také…</a:t>
            </a:r>
          </a:p>
          <a:p>
            <a:pPr eaLnBrk="1" hangingPunct="1">
              <a:defRPr/>
            </a:pPr>
            <a:r>
              <a:rPr lang="cs-CZ" sz="2200" b="1" dirty="0" smtClean="0">
                <a:latin typeface="Trebuchet MS" pitchFamily="34" charset="0"/>
              </a:rPr>
              <a:t>neoprávněné užití </a:t>
            </a:r>
            <a:r>
              <a:rPr lang="cs-CZ" sz="2200" dirty="0" smtClean="0">
                <a:latin typeface="Trebuchet MS" pitchFamily="34" charset="0"/>
              </a:rPr>
              <a:t>díla</a:t>
            </a:r>
          </a:p>
          <a:p>
            <a:pPr eaLnBrk="1" hangingPunct="1">
              <a:defRPr/>
            </a:pPr>
            <a:r>
              <a:rPr lang="cs-CZ" sz="2200" b="1" dirty="0" smtClean="0">
                <a:latin typeface="Trebuchet MS" pitchFamily="34" charset="0"/>
              </a:rPr>
              <a:t>nevědomé porušení </a:t>
            </a:r>
            <a:r>
              <a:rPr lang="cs-CZ" sz="2200" dirty="0" smtClean="0">
                <a:latin typeface="Trebuchet MS" pitchFamily="34" charset="0"/>
              </a:rPr>
              <a:t>autorsko-právní ochrany</a:t>
            </a:r>
          </a:p>
          <a:p>
            <a:pPr eaLnBrk="1" hangingPunct="1">
              <a:defRPr/>
            </a:pPr>
            <a:r>
              <a:rPr lang="cs-CZ" sz="2200" dirty="0" smtClean="0">
                <a:latin typeface="Trebuchet MS" pitchFamily="34" charset="0"/>
              </a:rPr>
              <a:t>ochrana </a:t>
            </a:r>
            <a:r>
              <a:rPr lang="cs-CZ" sz="2200" b="1" dirty="0" smtClean="0">
                <a:latin typeface="Trebuchet MS" pitchFamily="34" charset="0"/>
              </a:rPr>
              <a:t>ekonomických investic</a:t>
            </a:r>
          </a:p>
          <a:p>
            <a:pPr eaLnBrk="1" hangingPunct="1">
              <a:defRPr/>
            </a:pPr>
            <a:r>
              <a:rPr lang="cs-CZ" sz="2200" b="1" dirty="0" smtClean="0">
                <a:latin typeface="Trebuchet MS" pitchFamily="34" charset="0"/>
              </a:rPr>
              <a:t>průmyslová práva</a:t>
            </a:r>
            <a:r>
              <a:rPr lang="cs-CZ" sz="2200" dirty="0" smtClean="0">
                <a:latin typeface="Trebuchet MS" pitchFamily="34" charset="0"/>
              </a:rPr>
              <a:t>, užitné vzory a další…</a:t>
            </a:r>
          </a:p>
          <a:p>
            <a:pPr eaLnBrk="1" hangingPunct="1">
              <a:defRPr/>
            </a:pPr>
            <a:endParaRPr lang="cs-CZ" sz="2200" dirty="0" smtClean="0">
              <a:latin typeface="Trebuchet MS" pitchFamily="34" charset="0"/>
            </a:endParaRPr>
          </a:p>
        </p:txBody>
      </p:sp>
      <p:sp>
        <p:nvSpPr>
          <p:cNvPr id="5" name="Nadpis 1"/>
          <p:cNvSpPr>
            <a:spLocks noGrp="1"/>
          </p:cNvSpPr>
          <p:nvPr>
            <p:ph type="title"/>
          </p:nvPr>
        </p:nvSpPr>
        <p:spPr>
          <a:xfrm>
            <a:off x="457200" y="274638"/>
            <a:ext cx="8229600" cy="1143000"/>
          </a:xfrm>
        </p:spPr>
        <p:txBody>
          <a:bodyPr/>
          <a:lstStyle/>
          <a:p>
            <a:r>
              <a:rPr lang="cs-CZ" dirty="0" smtClean="0"/>
              <a:t>Nejčastěji řešené problémy</a:t>
            </a:r>
            <a:endParaRPr lang="cs-CZ" dirty="0"/>
          </a:p>
        </p:txBody>
      </p:sp>
      <p:pic>
        <p:nvPicPr>
          <p:cNvPr id="10242" name="Picture 2" descr="C:\Users\Alenka\AppData\Local\Microsoft\Windows\Temporary Internet Files\Content.IE5\QX3M99FA\MC90044197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3356992"/>
            <a:ext cx="1302519" cy="13231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6057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Proč se touto problematikou zabývat</a:t>
            </a:r>
            <a:r>
              <a:rPr lang="cs-CZ" dirty="0" smtClean="0"/>
              <a:t>?</a:t>
            </a:r>
            <a:endParaRPr lang="cs-CZ" dirty="0"/>
          </a:p>
        </p:txBody>
      </p:sp>
      <p:sp>
        <p:nvSpPr>
          <p:cNvPr id="3" name="Zástupný symbol pro obsah 2"/>
          <p:cNvSpPr>
            <a:spLocks noGrp="1"/>
          </p:cNvSpPr>
          <p:nvPr>
            <p:ph idx="1"/>
          </p:nvPr>
        </p:nvSpPr>
        <p:spPr/>
        <p:txBody>
          <a:bodyPr/>
          <a:lstStyle/>
          <a:p>
            <a:r>
              <a:rPr lang="cs-CZ" dirty="0" smtClean="0"/>
              <a:t>pokud budou všichni spolupracovat, bude efektivita</a:t>
            </a:r>
            <a:br>
              <a:rPr lang="cs-CZ" dirty="0" smtClean="0"/>
            </a:br>
            <a:r>
              <a:rPr lang="cs-CZ" dirty="0" smtClean="0"/>
              <a:t>ochrany autorských práv vysoká a současně bude</a:t>
            </a:r>
            <a:br>
              <a:rPr lang="cs-CZ" dirty="0" smtClean="0"/>
            </a:br>
            <a:r>
              <a:rPr lang="cs-CZ" dirty="0" smtClean="0"/>
              <a:t>zajištěna </a:t>
            </a:r>
            <a:r>
              <a:rPr lang="cs-CZ" b="1" dirty="0" smtClean="0"/>
              <a:t>nejvyšší možná efektivita </a:t>
            </a:r>
            <a:r>
              <a:rPr lang="cs-CZ" dirty="0" smtClean="0"/>
              <a:t>využití autorských</a:t>
            </a:r>
            <a:br>
              <a:rPr lang="cs-CZ" dirty="0" smtClean="0"/>
            </a:br>
            <a:r>
              <a:rPr lang="cs-CZ" dirty="0" smtClean="0"/>
              <a:t>děl k </a:t>
            </a:r>
            <a:r>
              <a:rPr lang="cs-CZ" b="1" dirty="0" smtClean="0"/>
              <a:t>dalšímu rozvoji </a:t>
            </a:r>
            <a:r>
              <a:rPr lang="cs-CZ" dirty="0" smtClean="0"/>
              <a:t>kartografie a geoinformatiky</a:t>
            </a:r>
          </a:p>
          <a:p>
            <a:r>
              <a:rPr lang="cs-CZ" dirty="0" smtClean="0"/>
              <a:t>není potřeba </a:t>
            </a:r>
            <a:r>
              <a:rPr lang="cs-CZ" b="1" dirty="0" smtClean="0"/>
              <a:t>měnit autorský zákon</a:t>
            </a:r>
            <a:r>
              <a:rPr lang="cs-CZ" dirty="0" smtClean="0"/>
              <a:t>, stačí prováděcí</a:t>
            </a:r>
            <a:br>
              <a:rPr lang="cs-CZ" dirty="0" smtClean="0"/>
            </a:br>
            <a:r>
              <a:rPr lang="cs-CZ" b="1" dirty="0" smtClean="0"/>
              <a:t>vyhlášky</a:t>
            </a:r>
            <a:r>
              <a:rPr lang="cs-CZ" dirty="0" smtClean="0"/>
              <a:t>, vnitřní </a:t>
            </a:r>
            <a:r>
              <a:rPr lang="cs-CZ" b="1" dirty="0" smtClean="0"/>
              <a:t>směrnice</a:t>
            </a:r>
            <a:r>
              <a:rPr lang="cs-CZ" dirty="0" smtClean="0"/>
              <a:t>, nová </a:t>
            </a:r>
            <a:r>
              <a:rPr lang="cs-CZ" b="1" dirty="0" smtClean="0"/>
              <a:t>pravidla</a:t>
            </a:r>
            <a:r>
              <a:rPr lang="cs-CZ" dirty="0" smtClean="0"/>
              <a:t> poskytování</a:t>
            </a:r>
            <a:br>
              <a:rPr lang="cs-CZ" dirty="0" smtClean="0"/>
            </a:br>
            <a:r>
              <a:rPr lang="cs-CZ" dirty="0" smtClean="0"/>
              <a:t>státního mapového díla apod.</a:t>
            </a:r>
          </a:p>
          <a:p>
            <a:r>
              <a:rPr lang="cs-CZ" dirty="0" smtClean="0"/>
              <a:t>za podpory Zeměměřického úřadu, VÚGTK, </a:t>
            </a:r>
            <a:br>
              <a:rPr lang="cs-CZ" dirty="0" smtClean="0"/>
            </a:br>
            <a:r>
              <a:rPr lang="cs-CZ" dirty="0" smtClean="0"/>
              <a:t>Kartografické společnosti ČR a CAGI vznikl projekt </a:t>
            </a:r>
            <a:br>
              <a:rPr lang="cs-CZ" dirty="0" smtClean="0"/>
            </a:br>
            <a:r>
              <a:rPr lang="cs-CZ" i="1" dirty="0" smtClean="0">
                <a:solidFill>
                  <a:schemeClr val="tx2"/>
                </a:solidFill>
              </a:rPr>
              <a:t>Zvýšení efektivity ochrany autorských práv v kartografii </a:t>
            </a:r>
            <a:br>
              <a:rPr lang="cs-CZ" i="1" dirty="0" smtClean="0">
                <a:solidFill>
                  <a:schemeClr val="tx2"/>
                </a:solidFill>
              </a:rPr>
            </a:br>
            <a:r>
              <a:rPr lang="cs-CZ" i="1" dirty="0" smtClean="0">
                <a:solidFill>
                  <a:schemeClr val="tx2"/>
                </a:solidFill>
              </a:rPr>
              <a:t>a geoinformatice</a:t>
            </a:r>
            <a:endParaRPr lang="cs-CZ" i="1" dirty="0">
              <a:solidFill>
                <a:schemeClr val="tx2"/>
              </a:solidFill>
            </a:endParaRPr>
          </a:p>
        </p:txBody>
      </p:sp>
      <p:pic>
        <p:nvPicPr>
          <p:cNvPr id="4" name="Picture 2" descr="C:\Users\Alenka\AppData\Local\Microsoft\Windows\Temporary Internet Files\Content.IE5\Q6IR2H62\MC90044194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1628800"/>
            <a:ext cx="1225550"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3548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4671</TotalTime>
  <Words>1000</Words>
  <Application>Microsoft Office PowerPoint</Application>
  <PresentationFormat>Předvádění na obrazovce (4:3)</PresentationFormat>
  <Paragraphs>168</Paragraphs>
  <Slides>26</Slides>
  <Notes>0</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Motiv systému Office</vt:lpstr>
      <vt:lpstr>Autorské právo  v geodézii a v kartografii</vt:lpstr>
      <vt:lpstr>Přehled témat</vt:lpstr>
      <vt:lpstr>Co je to autorské právo?</vt:lpstr>
      <vt:lpstr>Autorské právo</vt:lpstr>
      <vt:lpstr>Práva související a zvláštní právo</vt:lpstr>
      <vt:lpstr>Nejen autorské právo…</vt:lpstr>
      <vt:lpstr>Jak souvisejí autorská práva  s geodézií, kartografií a geoinformatikou?</vt:lpstr>
      <vt:lpstr>Nejčastěji řešené problémy</vt:lpstr>
      <vt:lpstr>Proč se touto problematikou zabývat?</vt:lpstr>
      <vt:lpstr>Co je v oblasti (nejen) autorského práva nového?</vt:lpstr>
      <vt:lpstr>Co je v oblasti (nejen) autorského práva nového?</vt:lpstr>
      <vt:lpstr>Co je v oblasti (nejen) autorského práva nového?</vt:lpstr>
      <vt:lpstr>Jak se může odborná veřejnost zapojit?</vt:lpstr>
      <vt:lpstr>Je možné něco změnit?</vt:lpstr>
      <vt:lpstr>Jaká je úloha Kartografické společnosti ČR?</vt:lpstr>
      <vt:lpstr>Jaká je úloha Česká asociace pro geoinformace?</vt:lpstr>
      <vt:lpstr>Kde zjistit více?       www.apkg.upol.cz</vt:lpstr>
      <vt:lpstr>Specifika v geodézii</vt:lpstr>
      <vt:lpstr>Geometrické plány</vt:lpstr>
      <vt:lpstr>Geometrické plány</vt:lpstr>
      <vt:lpstr>Hlava III: Zvláštní právo pořizovatele databáze</vt:lpstr>
      <vt:lpstr>Prezentace aplikace PowerPoint</vt:lpstr>
      <vt:lpstr>Prezentace aplikace PowerPoint</vt:lpstr>
      <vt:lpstr>Tři úrovně řešení autorsko-právní problematiky</vt:lpstr>
      <vt:lpstr>Kdy, kde a jak řešit?</vt:lpstr>
      <vt:lpstr>Děkuji Vám za pozornost…  …a také za připomínky, podněty, náměty k dalšímu řešení apod.</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Alenka</dc:creator>
  <cp:lastModifiedBy>Alenka</cp:lastModifiedBy>
  <cp:revision>31</cp:revision>
  <dcterms:created xsi:type="dcterms:W3CDTF">2014-05-15T17:00:58Z</dcterms:created>
  <dcterms:modified xsi:type="dcterms:W3CDTF">2014-06-09T06:14:14Z</dcterms:modified>
</cp:coreProperties>
</file>