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0" r:id="rId5"/>
    <p:sldId id="271" r:id="rId6"/>
    <p:sldId id="260" r:id="rId7"/>
    <p:sldId id="274" r:id="rId8"/>
    <p:sldId id="261" r:id="rId9"/>
    <p:sldId id="262" r:id="rId10"/>
    <p:sldId id="272" r:id="rId11"/>
    <p:sldId id="273" r:id="rId12"/>
    <p:sldId id="263" r:id="rId13"/>
    <p:sldId id="269" r:id="rId14"/>
    <p:sldId id="264" r:id="rId15"/>
    <p:sldId id="265" r:id="rId16"/>
    <p:sldId id="267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gi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r">
              <a:defRPr sz="4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160840" cy="550912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en-GB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32656"/>
            <a:ext cx="2264156" cy="633756"/>
          </a:xfrm>
          <a:prstGeom prst="rect">
            <a:avLst/>
          </a:prstGeom>
        </p:spPr>
      </p:pic>
      <p:pic>
        <p:nvPicPr>
          <p:cNvPr id="8" name="Picture 2" descr="http://www.tacr.cz/images/loga/logo_omega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37312"/>
            <a:ext cx="1549199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 userDrawn="1"/>
        </p:nvSpPr>
        <p:spPr>
          <a:xfrm>
            <a:off x="107504" y="0"/>
            <a:ext cx="228600" cy="5141208"/>
          </a:xfrm>
          <a:prstGeom prst="rect">
            <a:avLst/>
          </a:prstGeom>
          <a:solidFill>
            <a:schemeClr val="tx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107504" y="5231440"/>
            <a:ext cx="228600" cy="16265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2123728" y="6130170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Tato prezentace je součástí projektu  TD020320</a:t>
            </a:r>
          </a:p>
          <a:p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Zvýšení efektivity ochrany autorských práv v kartografii a geoinformatice.</a:t>
            </a:r>
          </a:p>
          <a:p>
            <a:r>
              <a:rPr lang="pl-PL" sz="1200" dirty="0" smtClean="0">
                <a:solidFill>
                  <a:schemeClr val="bg1">
                    <a:lumMod val="50000"/>
                  </a:schemeClr>
                </a:solidFill>
              </a:rPr>
              <a:t>Projekt je realizován za finanční spoluúčasti TA ČR.</a:t>
            </a:r>
            <a:endParaRPr lang="en-GB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04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895A-F83B-4C58-A129-0663BE513A3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Přímá spojnice 7"/>
          <p:cNvSpPr>
            <a:spLocks noChangeShapeType="1"/>
          </p:cNvSpPr>
          <p:nvPr userDrawn="1"/>
        </p:nvSpPr>
        <p:spPr bwMode="auto">
          <a:xfrm>
            <a:off x="457200" y="6021288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19539"/>
            <a:ext cx="2264156" cy="633756"/>
          </a:xfrm>
          <a:prstGeom prst="rect">
            <a:avLst/>
          </a:prstGeom>
        </p:spPr>
      </p:pic>
      <p:pic>
        <p:nvPicPr>
          <p:cNvPr id="10" name="Picture 2" descr="http://www.tacr.cz/images/loga/logo_omega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220393"/>
            <a:ext cx="1549199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 userDrawn="1"/>
        </p:nvSpPr>
        <p:spPr>
          <a:xfrm>
            <a:off x="2627784" y="6125739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Tato prezentace je součástí projektu  TD020320</a:t>
            </a:r>
          </a:p>
          <a:p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Zvýšení efektivity ochrany autorských práv v kartografii a geoinformatice.</a:t>
            </a:r>
          </a:p>
          <a:p>
            <a:r>
              <a:rPr lang="pl-PL" sz="1200" dirty="0" smtClean="0">
                <a:solidFill>
                  <a:schemeClr val="bg1">
                    <a:lumMod val="50000"/>
                  </a:schemeClr>
                </a:solidFill>
              </a:rPr>
              <a:t>Projekt je realizován za finanční spoluúčasti TA ČR.</a:t>
            </a:r>
            <a:endParaRPr lang="en-GB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31" name="Picture 7" descr="C:\Users\Alenka\AppData\Local\Microsoft\Windows\Temporary Internet Files\Content.IE5\EAKONO4P\MC900072696[1].gi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80" y="1340767"/>
            <a:ext cx="82399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312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en-GB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4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27784" y="6246465"/>
            <a:ext cx="4680520" cy="57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Tato prezentace je součástí projektu  TD020320</a:t>
            </a:r>
          </a:p>
          <a:p>
            <a:r>
              <a:rPr lang="cs-CZ" dirty="0" smtClean="0"/>
              <a:t>Zvýšení efektivity ochrany autorských práv v kartografii a geoinformatice.</a:t>
            </a:r>
          </a:p>
          <a:p>
            <a:r>
              <a:rPr lang="pl-PL" dirty="0" smtClean="0"/>
              <a:t>Projekt je realizován za finanční spoluúčasti TA ČR.</a:t>
            </a:r>
            <a:endParaRPr lang="cs-CZ" dirty="0" smtClean="0"/>
          </a:p>
          <a:p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21588" y="44624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F895A-F83B-4C58-A129-0663BE513A3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Přímá spojnice 6"/>
          <p:cNvSpPr>
            <a:spLocks noChangeShapeType="1"/>
          </p:cNvSpPr>
          <p:nvPr userDrawn="1"/>
        </p:nvSpPr>
        <p:spPr bwMode="auto">
          <a:xfrm>
            <a:off x="457200" y="6021288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01418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Autorské právo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en-GB" sz="3200" dirty="0" smtClean="0"/>
              <a:t>v</a:t>
            </a:r>
            <a:r>
              <a:rPr lang="en-GB" sz="3200" dirty="0"/>
              <a:t> kartografii a geoinformatice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160840" cy="1270992"/>
          </a:xfrm>
        </p:spPr>
        <p:txBody>
          <a:bodyPr>
            <a:normAutofit fontScale="92500"/>
          </a:bodyPr>
          <a:lstStyle/>
          <a:p>
            <a:r>
              <a:rPr lang="cs-CZ" sz="2400" dirty="0" smtClean="0"/>
              <a:t>RNDr. Alena Vondráková, Ph.D.</a:t>
            </a:r>
          </a:p>
          <a:p>
            <a:r>
              <a:rPr lang="cs-CZ" sz="2400" dirty="0" smtClean="0"/>
              <a:t>alena.vondrakova@upol.cz</a:t>
            </a:r>
          </a:p>
          <a:p>
            <a:r>
              <a:rPr lang="cs-CZ" sz="2400" dirty="0" smtClean="0">
                <a:solidFill>
                  <a:schemeClr val="accent1"/>
                </a:solidFill>
              </a:rPr>
              <a:t>Katedra geoinformatiky, Univerzita Palackého v Olomouci</a:t>
            </a:r>
            <a:endParaRPr lang="en-GB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85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v oblasti (nejen) autorského práva nového?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 NOZ je </a:t>
            </a:r>
            <a:r>
              <a:rPr lang="cs-CZ" b="1" dirty="0" smtClean="0"/>
              <a:t>sjednocena úprava závazků práv duševního vlastnictví</a:t>
            </a:r>
            <a:endParaRPr lang="cs-CZ" dirty="0"/>
          </a:p>
          <a:p>
            <a:r>
              <a:rPr lang="cs-CZ" dirty="0" smtClean="0"/>
              <a:t>předtím byla tato úprava hlavně ohledně průmyslových práv roztříštěná a třeba pro oblast průmyslových práv ji řešil obchodní zákoník, jehož účinnost skončila k 31. 12. 2013</a:t>
            </a:r>
          </a:p>
          <a:p>
            <a:r>
              <a:rPr lang="cs-CZ" dirty="0" smtClean="0"/>
              <a:t>velký </a:t>
            </a:r>
            <a:r>
              <a:rPr lang="cs-CZ" b="1" dirty="0" smtClean="0"/>
              <a:t>zásah </a:t>
            </a:r>
            <a:r>
              <a:rPr lang="cs-CZ" b="1" dirty="0"/>
              <a:t>do současného systému úpravy autorských práv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>a </a:t>
            </a:r>
            <a:r>
              <a:rPr lang="cs-CZ" dirty="0"/>
              <a:t>práv souvisejících </a:t>
            </a:r>
            <a:r>
              <a:rPr lang="cs-CZ" dirty="0" smtClean="0"/>
              <a:t>bude </a:t>
            </a:r>
            <a:r>
              <a:rPr lang="cs-CZ" dirty="0"/>
              <a:t>v důsledku </a:t>
            </a:r>
            <a:r>
              <a:rPr lang="cs-CZ" dirty="0" smtClean="0"/>
              <a:t>implementace </a:t>
            </a:r>
            <a:r>
              <a:rPr lang="cs-CZ" dirty="0"/>
              <a:t>tří </a:t>
            </a:r>
            <a:r>
              <a:rPr lang="cs-CZ" dirty="0" smtClean="0"/>
              <a:t>směrnic EU</a:t>
            </a:r>
          </a:p>
          <a:p>
            <a:pPr lvl="1"/>
            <a:r>
              <a:rPr lang="cs-CZ" dirty="0" smtClean="0"/>
              <a:t>2011/77</a:t>
            </a:r>
            <a:r>
              <a:rPr lang="cs-CZ" dirty="0"/>
              <a:t>/ EU o době ochrany autorského práva a určitých </a:t>
            </a:r>
            <a:r>
              <a:rPr lang="cs-CZ" dirty="0" smtClean="0"/>
              <a:t>práv</a:t>
            </a:r>
          </a:p>
          <a:p>
            <a:pPr lvl="1"/>
            <a:r>
              <a:rPr lang="cs-CZ" dirty="0" smtClean="0"/>
              <a:t>2012/28</a:t>
            </a:r>
            <a:r>
              <a:rPr lang="cs-CZ" dirty="0"/>
              <a:t>/ EU o některých povolených způsobech užití osiřelých </a:t>
            </a:r>
            <a:r>
              <a:rPr lang="cs-CZ" dirty="0" smtClean="0"/>
              <a:t>děl</a:t>
            </a:r>
          </a:p>
          <a:p>
            <a:pPr lvl="1"/>
            <a:r>
              <a:rPr lang="cs-CZ" dirty="0" smtClean="0"/>
              <a:t>Směrnici EP a </a:t>
            </a:r>
            <a:r>
              <a:rPr lang="cs-CZ" dirty="0"/>
              <a:t>Rady EU o kolektivní </a:t>
            </a:r>
            <a:r>
              <a:rPr lang="cs-CZ" dirty="0" smtClean="0"/>
              <a:t>správě</a:t>
            </a:r>
          </a:p>
        </p:txBody>
      </p:sp>
    </p:spTree>
    <p:extLst>
      <p:ext uri="{BB962C8B-B14F-4D97-AF65-F5344CB8AC3E}">
        <p14:creationId xmlns:p14="http://schemas.microsoft.com/office/powerpoint/2010/main" val="3240236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v oblasti (nejen) autorského práva nového?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Ministerstvo kultury ČR již tři roky připravuje rozsáhlou </a:t>
            </a:r>
            <a:r>
              <a:rPr lang="cs-CZ" b="1" dirty="0"/>
              <a:t>novelu</a:t>
            </a:r>
            <a:r>
              <a:rPr lang="cs-CZ" dirty="0"/>
              <a:t> autorského zákona jak v navazující problematice na </a:t>
            </a:r>
            <a:r>
              <a:rPr lang="cs-CZ" dirty="0" smtClean="0"/>
              <a:t>zmíněné směrnice </a:t>
            </a:r>
            <a:r>
              <a:rPr lang="cs-CZ" dirty="0"/>
              <a:t>EU, tak v oblastech, které jsou vyhrazeny národním úpravám</a:t>
            </a:r>
          </a:p>
          <a:p>
            <a:r>
              <a:rPr lang="cs-CZ" b="1" dirty="0"/>
              <a:t>nové změny </a:t>
            </a:r>
            <a:r>
              <a:rPr lang="cs-CZ" dirty="0"/>
              <a:t>budou zahrnovat</a:t>
            </a:r>
          </a:p>
          <a:p>
            <a:pPr lvl="1"/>
            <a:r>
              <a:rPr lang="cs-CZ" dirty="0"/>
              <a:t>licencování užití sirotčích děl mimo druhy užití, které řeší zmíněná </a:t>
            </a:r>
            <a:r>
              <a:rPr lang="cs-CZ" dirty="0" smtClean="0"/>
              <a:t>směrnice</a:t>
            </a:r>
          </a:p>
          <a:p>
            <a:pPr lvl="1"/>
            <a:r>
              <a:rPr lang="cs-CZ" dirty="0" smtClean="0"/>
              <a:t>novou </a:t>
            </a:r>
            <a:r>
              <a:rPr lang="cs-CZ" dirty="0"/>
              <a:t>formulaci knihovní výjimky, jež by měla umožnit veřejným knihovnám ve větším objemu digitalizovat jejich fond a umísťovat ho na své webové </a:t>
            </a:r>
            <a:r>
              <a:rPr lang="cs-CZ" dirty="0" smtClean="0"/>
              <a:t>stránky</a:t>
            </a:r>
          </a:p>
          <a:p>
            <a:pPr lvl="1"/>
            <a:r>
              <a:rPr lang="cs-CZ" dirty="0" smtClean="0"/>
              <a:t>zjednodušené </a:t>
            </a:r>
            <a:r>
              <a:rPr lang="cs-CZ" dirty="0"/>
              <a:t>řešení výběru náhradních odměn za kopírování </a:t>
            </a:r>
            <a:r>
              <a:rPr lang="cs-CZ" dirty="0" smtClean="0"/>
              <a:t>děl</a:t>
            </a:r>
          </a:p>
        </p:txBody>
      </p:sp>
    </p:spTree>
    <p:extLst>
      <p:ext uri="{BB962C8B-B14F-4D97-AF65-F5344CB8AC3E}">
        <p14:creationId xmlns:p14="http://schemas.microsoft.com/office/powerpoint/2010/main" val="995840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může odborná veřejnost zapojit?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odborné </a:t>
            </a:r>
            <a:r>
              <a:rPr lang="cs-CZ" b="1" dirty="0" smtClean="0"/>
              <a:t>diskuse a semináře</a:t>
            </a:r>
          </a:p>
          <a:p>
            <a:pPr lvl="1"/>
            <a:r>
              <a:rPr lang="cs-CZ" dirty="0" smtClean="0"/>
              <a:t>seminář Autorské právo v kartografii a geoinformatice</a:t>
            </a:r>
            <a:br>
              <a:rPr lang="cs-CZ" dirty="0" smtClean="0"/>
            </a:br>
            <a:r>
              <a:rPr lang="cs-CZ" dirty="0" smtClean="0"/>
              <a:t>11. 9. 2012 v Olomouci</a:t>
            </a:r>
          </a:p>
          <a:p>
            <a:pPr lvl="1"/>
            <a:r>
              <a:rPr lang="cs-CZ" dirty="0" smtClean="0"/>
              <a:t>semináře k přípravě </a:t>
            </a:r>
            <a:r>
              <a:rPr lang="cs-CZ" dirty="0" err="1" smtClean="0"/>
              <a:t>GeoInfoStrategie</a:t>
            </a:r>
            <a:endParaRPr lang="cs-CZ" dirty="0" smtClean="0"/>
          </a:p>
          <a:p>
            <a:pPr lvl="1"/>
            <a:r>
              <a:rPr lang="cs-CZ" dirty="0" smtClean="0"/>
              <a:t>konference GIVS, </a:t>
            </a:r>
            <a:r>
              <a:rPr lang="cs-CZ" dirty="0" err="1" smtClean="0"/>
              <a:t>Esri</a:t>
            </a:r>
            <a:r>
              <a:rPr lang="cs-CZ" dirty="0" smtClean="0"/>
              <a:t> konference, GIS Ostrava a další</a:t>
            </a:r>
          </a:p>
          <a:p>
            <a:r>
              <a:rPr lang="cs-CZ" dirty="0" smtClean="0"/>
              <a:t>podněty podané </a:t>
            </a:r>
            <a:r>
              <a:rPr lang="cs-CZ" b="1" dirty="0" smtClean="0"/>
              <a:t>OS24 CAGI Autorské právo</a:t>
            </a:r>
          </a:p>
          <a:p>
            <a:r>
              <a:rPr lang="cs-CZ" dirty="0" smtClean="0"/>
              <a:t>podněty podané </a:t>
            </a:r>
            <a:r>
              <a:rPr lang="cs-CZ" b="1" dirty="0" smtClean="0"/>
              <a:t>Kartografické společnosti ČR</a:t>
            </a:r>
          </a:p>
          <a:p>
            <a:r>
              <a:rPr lang="cs-CZ" dirty="0" smtClean="0"/>
              <a:t>podněty pro realizaci </a:t>
            </a:r>
            <a:r>
              <a:rPr lang="cs-CZ" b="1" dirty="0" smtClean="0"/>
              <a:t>projektu TA ČR</a:t>
            </a:r>
          </a:p>
          <a:p>
            <a:r>
              <a:rPr lang="cs-CZ" dirty="0" smtClean="0"/>
              <a:t>podněty ke </a:t>
            </a:r>
            <a:r>
              <a:rPr lang="cs-CZ" dirty="0" err="1" smtClean="0"/>
              <a:t>GeoInfoStrategii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…a další</a:t>
            </a:r>
          </a:p>
        </p:txBody>
      </p:sp>
      <p:pic>
        <p:nvPicPr>
          <p:cNvPr id="6" name="Picture 6" descr="C:\Users\Alenka\AppData\Local\Microsoft\Windows\Temporary Internet Files\Content.IE5\Q6IR2H62\MC90044198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789040"/>
            <a:ext cx="1409700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1909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 možné něco změnit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</a:rPr>
              <a:t>ANO</a:t>
            </a:r>
          </a:p>
          <a:p>
            <a:pPr marL="0" indent="0" algn="ctr"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cs-CZ" dirty="0" smtClean="0">
                <a:solidFill>
                  <a:schemeClr val="tx2"/>
                </a:solidFill>
              </a:rPr>
              <a:t>ODBORNÁ DISKUSE MŮŽE VÉST K VÝSLEDKŮM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chemeClr val="tx2"/>
                </a:solidFill>
              </a:rPr>
              <a:t>KTERÉ UMOŽNÍ EFEKTIVNÍ OCHRANU AUTORSKÝCH PRÁV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chemeClr val="tx2"/>
                </a:solidFill>
              </a:rPr>
              <a:t>A SOUČASNĚ EFEKTIVNÍ PRÁCI V GI A KARTOGRAFII</a:t>
            </a:r>
          </a:p>
          <a:p>
            <a:endParaRPr lang="cs-CZ" dirty="0" smtClean="0"/>
          </a:p>
          <a:p>
            <a:r>
              <a:rPr lang="cs-CZ" dirty="0" smtClean="0"/>
              <a:t>důležitou oblastí jsou </a:t>
            </a:r>
            <a:r>
              <a:rPr lang="cs-CZ" b="1" dirty="0" smtClean="0"/>
              <a:t>osvěta a vzdělávání</a:t>
            </a:r>
          </a:p>
          <a:p>
            <a:r>
              <a:rPr lang="cs-CZ" dirty="0" smtClean="0"/>
              <a:t>spojení s problematikou open-source, osvěta v oblasti licencí (</a:t>
            </a:r>
            <a:r>
              <a:rPr lang="cs-CZ" dirty="0" err="1" smtClean="0"/>
              <a:t>CreativeCommons</a:t>
            </a:r>
            <a:r>
              <a:rPr lang="cs-CZ" dirty="0" smtClean="0"/>
              <a:t>), nastavení nových pravidel a zvyklostí</a:t>
            </a:r>
            <a:endParaRPr lang="cs-CZ" dirty="0"/>
          </a:p>
        </p:txBody>
      </p:sp>
      <p:pic>
        <p:nvPicPr>
          <p:cNvPr id="5122" name="Picture 2" descr="C:\Users\Alenka\AppData\Local\Microsoft\Windows\Temporary Internet Files\Content.IE5\QX3M99FA\MC90044196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628800"/>
            <a:ext cx="18161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5110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Jaká je úloha Kartografické společnosti </a:t>
            </a:r>
            <a:r>
              <a:rPr lang="cs-CZ" dirty="0" smtClean="0"/>
              <a:t>ČR?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Posláním </a:t>
            </a:r>
            <a:r>
              <a:rPr lang="cs-CZ" dirty="0" smtClean="0"/>
              <a:t>KS ČR je </a:t>
            </a:r>
            <a:r>
              <a:rPr lang="cs-CZ" dirty="0"/>
              <a:t>sdružovat zájemce o rozvoj kartografické vědy, techniky a kartografických technologií, o výchovu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vzdělávání kartografů, o historii kartografie a o tvorbu, výrobu a využívání různých typů map a </a:t>
            </a:r>
            <a:r>
              <a:rPr lang="cs-CZ" dirty="0" smtClean="0"/>
              <a:t>atlasů</a:t>
            </a:r>
          </a:p>
          <a:p>
            <a:r>
              <a:rPr lang="cs-CZ" dirty="0" smtClean="0"/>
              <a:t>Kartografická společnost ČR může být</a:t>
            </a:r>
            <a:br>
              <a:rPr lang="cs-CZ" dirty="0" smtClean="0"/>
            </a:br>
            <a:r>
              <a:rPr lang="cs-CZ" b="1" dirty="0" smtClean="0"/>
              <a:t>prostředníkem mezi uživateli a producenty</a:t>
            </a:r>
            <a:br>
              <a:rPr lang="cs-CZ" b="1" dirty="0" smtClean="0"/>
            </a:br>
            <a:r>
              <a:rPr lang="cs-CZ" b="1" dirty="0" smtClean="0"/>
              <a:t>kartografických děl</a:t>
            </a:r>
          </a:p>
          <a:p>
            <a:r>
              <a:rPr lang="cs-CZ" dirty="0" smtClean="0"/>
              <a:t>Slouží jako odborný </a:t>
            </a:r>
            <a:r>
              <a:rPr lang="cs-CZ" b="1" dirty="0" smtClean="0"/>
              <a:t>poradní orgán </a:t>
            </a:r>
            <a:r>
              <a:rPr lang="cs-CZ" dirty="0" smtClean="0"/>
              <a:t>pro všechny otázky spojené s kartografickou tvorbou, případné podněty může podstoupit dalšímu řešení</a:t>
            </a:r>
            <a:endParaRPr lang="cs-CZ" dirty="0"/>
          </a:p>
        </p:txBody>
      </p:sp>
      <p:pic>
        <p:nvPicPr>
          <p:cNvPr id="5" name="Picture 5" descr="C:\Users\Alenka\AppData\Local\Microsoft\Windows\Temporary Internet Files\Content.IE5\6SV5M11F\MC90044209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996952"/>
            <a:ext cx="1851025" cy="113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959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Jaká je úloha Česká asociace pro geoinformace?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řeší aktuální problémy z oblasti geoinformatiky</a:t>
            </a:r>
            <a:br>
              <a:rPr lang="cs-CZ" dirty="0" smtClean="0"/>
            </a:br>
            <a:r>
              <a:rPr lang="cs-CZ" dirty="0" smtClean="0"/>
              <a:t>tak, aby bylo možné GI v České republice</a:t>
            </a:r>
            <a:br>
              <a:rPr lang="cs-CZ" dirty="0" smtClean="0"/>
            </a:br>
            <a:r>
              <a:rPr lang="cs-CZ" dirty="0" smtClean="0"/>
              <a:t>co </a:t>
            </a:r>
            <a:r>
              <a:rPr lang="cs-CZ" b="1" dirty="0" smtClean="0"/>
              <a:t>nejefektivněji rozvíjet</a:t>
            </a:r>
          </a:p>
          <a:p>
            <a:r>
              <a:rPr lang="cs-CZ" dirty="0" smtClean="0"/>
              <a:t>v rámci spolupráce při realizaci projektu TA ČR bude vytvořen koncept školení odborných pracovníků pod záštitou CAGI, dle závazné certifikované metodiky</a:t>
            </a:r>
          </a:p>
          <a:p>
            <a:r>
              <a:rPr lang="cs-CZ" dirty="0" smtClean="0"/>
              <a:t>je </a:t>
            </a:r>
            <a:r>
              <a:rPr lang="cs-CZ" b="1" dirty="0" smtClean="0"/>
              <a:t>poradním orgánem </a:t>
            </a:r>
            <a:r>
              <a:rPr lang="cs-CZ" dirty="0" smtClean="0"/>
              <a:t>pro oblast geoinformatiky</a:t>
            </a:r>
          </a:p>
          <a:p>
            <a:r>
              <a:rPr lang="cs-CZ" dirty="0" smtClean="0"/>
              <a:t>v rámci </a:t>
            </a:r>
            <a:r>
              <a:rPr lang="cs-CZ" b="1" dirty="0" smtClean="0"/>
              <a:t>OS24 Autorské právo </a:t>
            </a:r>
            <a:r>
              <a:rPr lang="cs-CZ" dirty="0" smtClean="0"/>
              <a:t>může docházet ke sběru podnětů a poskytování informací o řešené problematice</a:t>
            </a:r>
            <a:endParaRPr lang="cs-CZ" dirty="0"/>
          </a:p>
        </p:txBody>
      </p:sp>
      <p:pic>
        <p:nvPicPr>
          <p:cNvPr id="4" name="Picture 4" descr="C:\Users\Alenka\AppData\Local\Microsoft\Windows\Temporary Internet Files\Content.IE5\Q6IR2H62\MC9004419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691042"/>
            <a:ext cx="1838325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764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zjistit více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od 1. 7. 2014 bude spuštěna webová prezentace projektu </a:t>
            </a:r>
            <a:br>
              <a:rPr lang="cs-CZ" dirty="0" smtClean="0"/>
            </a:br>
            <a:r>
              <a:rPr lang="cs-CZ" dirty="0" smtClean="0"/>
              <a:t>TA ČR, kde budou k dispozici informaci na třech úrovních:</a:t>
            </a:r>
          </a:p>
          <a:p>
            <a:r>
              <a:rPr lang="cs-CZ" dirty="0" smtClean="0"/>
              <a:t>pro </a:t>
            </a:r>
            <a:r>
              <a:rPr lang="cs-CZ" b="1" dirty="0" smtClean="0"/>
              <a:t>veřejnost</a:t>
            </a:r>
          </a:p>
          <a:p>
            <a:pPr lvl="1"/>
            <a:r>
              <a:rPr lang="cs-CZ" dirty="0" smtClean="0"/>
              <a:t>jak zacházet s produkty GI a KARTO v běžném životě</a:t>
            </a:r>
          </a:p>
          <a:p>
            <a:pPr lvl="1"/>
            <a:r>
              <a:rPr lang="cs-CZ" dirty="0" smtClean="0"/>
              <a:t>co je povoleno, co zakázáno, jak správně postupovat</a:t>
            </a:r>
          </a:p>
          <a:p>
            <a:r>
              <a:rPr lang="cs-CZ" dirty="0" smtClean="0"/>
              <a:t>pro </a:t>
            </a:r>
            <a:r>
              <a:rPr lang="cs-CZ" b="1" dirty="0" smtClean="0"/>
              <a:t>odborníky-kartografy</a:t>
            </a:r>
          </a:p>
          <a:p>
            <a:pPr lvl="1"/>
            <a:r>
              <a:rPr lang="cs-CZ" dirty="0" smtClean="0"/>
              <a:t>informace k tvorbě v GI a KARTO, způsob realizace a publikování výsledných autorských děl, způsob zajištění ochrany děl</a:t>
            </a:r>
          </a:p>
          <a:p>
            <a:r>
              <a:rPr lang="cs-CZ" dirty="0" smtClean="0"/>
              <a:t>pro </a:t>
            </a:r>
            <a:r>
              <a:rPr lang="cs-CZ" b="1" dirty="0" smtClean="0"/>
              <a:t>odborníky-producenty </a:t>
            </a:r>
            <a:r>
              <a:rPr lang="cs-CZ" dirty="0" smtClean="0"/>
              <a:t>a</a:t>
            </a:r>
            <a:r>
              <a:rPr lang="cs-CZ" b="1" dirty="0" smtClean="0"/>
              <a:t> řídící složky</a:t>
            </a:r>
          </a:p>
          <a:p>
            <a:pPr lvl="1"/>
            <a:r>
              <a:rPr lang="cs-CZ" dirty="0" smtClean="0"/>
              <a:t>informace o právních normách, předpisech, postupech</a:t>
            </a:r>
          </a:p>
          <a:p>
            <a:pPr lvl="1"/>
            <a:r>
              <a:rPr lang="cs-CZ" dirty="0" smtClean="0"/>
              <a:t>certifikované metodiky pro oblast kartografie a geoinformatiky</a:t>
            </a:r>
            <a:endParaRPr lang="cs-CZ" dirty="0"/>
          </a:p>
        </p:txBody>
      </p:sp>
      <p:pic>
        <p:nvPicPr>
          <p:cNvPr id="6146" name="Picture 2" descr="C:\Users\Alenka\AppData\Local\Microsoft\Windows\Temporary Internet Files\Content.IE5\6SV5M11F\MC90044199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76672"/>
            <a:ext cx="1816100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446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06687"/>
          </a:xfrm>
        </p:spPr>
        <p:txBody>
          <a:bodyPr>
            <a:normAutofit fontScale="90000"/>
          </a:bodyPr>
          <a:lstStyle/>
          <a:p>
            <a:r>
              <a:rPr lang="cs-CZ" sz="4900" dirty="0" smtClean="0"/>
              <a:t>Děkuji Vám za pozornost…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…a také za připomínky, podněty,</a:t>
            </a:r>
            <a:br>
              <a:rPr lang="cs-CZ" dirty="0" smtClean="0"/>
            </a:br>
            <a:r>
              <a:rPr lang="cs-CZ" dirty="0" smtClean="0"/>
              <a:t>náměty k dalšímu řešení apod.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403648" y="4941168"/>
            <a:ext cx="7160840" cy="550912"/>
          </a:xfrm>
        </p:spPr>
        <p:txBody>
          <a:bodyPr/>
          <a:lstStyle/>
          <a:p>
            <a:r>
              <a:rPr lang="cs-CZ" dirty="0" smtClean="0"/>
              <a:t>alena.vondrakova@upol.cz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805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0" dirty="0" smtClean="0"/>
              <a:t>Přehled témat</a:t>
            </a:r>
            <a:endParaRPr lang="en-GB" sz="3200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autorské právo?</a:t>
            </a:r>
          </a:p>
          <a:p>
            <a:r>
              <a:rPr lang="cs-CZ" dirty="0" smtClean="0"/>
              <a:t>J</a:t>
            </a:r>
            <a:r>
              <a:rPr lang="cs-CZ" dirty="0" smtClean="0"/>
              <a:t>ak souvisejí autorská práva s kartografií a geoinformatikou?</a:t>
            </a:r>
          </a:p>
          <a:p>
            <a:r>
              <a:rPr lang="cs-CZ" dirty="0" smtClean="0"/>
              <a:t>Proč se touto problematikou zabývat?</a:t>
            </a:r>
          </a:p>
          <a:p>
            <a:r>
              <a:rPr lang="cs-CZ" dirty="0" smtClean="0"/>
              <a:t>Co je v oblasti (nejen) autorského práva nového?</a:t>
            </a:r>
          </a:p>
          <a:p>
            <a:r>
              <a:rPr lang="cs-CZ" dirty="0"/>
              <a:t>Je možné něco změnit?</a:t>
            </a:r>
          </a:p>
          <a:p>
            <a:r>
              <a:rPr lang="cs-CZ" dirty="0" smtClean="0"/>
              <a:t>Jak se může odborná veřejnost zapojit?</a:t>
            </a:r>
          </a:p>
          <a:p>
            <a:r>
              <a:rPr lang="cs-CZ" dirty="0" smtClean="0"/>
              <a:t>Jaká je úloha Kartografické společnosti České republiky?</a:t>
            </a:r>
          </a:p>
          <a:p>
            <a:r>
              <a:rPr lang="cs-CZ" dirty="0" smtClean="0"/>
              <a:t>Jaká </a:t>
            </a:r>
            <a:r>
              <a:rPr lang="cs-CZ" dirty="0"/>
              <a:t>je úloha Česká asociace pro </a:t>
            </a:r>
            <a:r>
              <a:rPr lang="cs-CZ" dirty="0" smtClean="0"/>
              <a:t>geoinformace?</a:t>
            </a:r>
          </a:p>
          <a:p>
            <a:r>
              <a:rPr lang="cs-CZ" dirty="0" smtClean="0"/>
              <a:t>Kde zjistit více?</a:t>
            </a:r>
            <a:endParaRPr lang="cs-CZ" dirty="0"/>
          </a:p>
        </p:txBody>
      </p:sp>
      <p:pic>
        <p:nvPicPr>
          <p:cNvPr id="9219" name="Picture 3" descr="C:\Users\Alenka\AppData\Local\Microsoft\Windows\Temporary Internet Files\Content.IE5\EAKONO4P\MC9004419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807079" y="193921"/>
            <a:ext cx="943582" cy="933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4870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je to autorské právo?</a:t>
            </a:r>
            <a:endParaRPr lang="en-GB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odvětví práva, které se zabývá právními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vztahy </a:t>
            </a:r>
            <a:r>
              <a:rPr lang="cs-CZ" b="1" dirty="0" smtClean="0"/>
              <a:t>uživatelů a </a:t>
            </a:r>
            <a:r>
              <a:rPr lang="cs-CZ" b="1" dirty="0"/>
              <a:t>tvůrců tzv. autorských děl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>k </a:t>
            </a:r>
            <a:r>
              <a:rPr lang="cs-CZ" dirty="0"/>
              <a:t>příslušným dílům</a:t>
            </a:r>
          </a:p>
          <a:p>
            <a:r>
              <a:rPr lang="cs-CZ" b="1" dirty="0" smtClean="0"/>
              <a:t>nechrání </a:t>
            </a:r>
            <a:r>
              <a:rPr lang="cs-CZ" b="1" dirty="0"/>
              <a:t>samotné myšlenky </a:t>
            </a:r>
            <a:r>
              <a:rPr lang="cs-CZ" dirty="0"/>
              <a:t>či </a:t>
            </a:r>
            <a:r>
              <a:rPr lang="cs-CZ" dirty="0" smtClean="0"/>
              <a:t>ideje</a:t>
            </a:r>
          </a:p>
          <a:p>
            <a:r>
              <a:rPr lang="cs-CZ" dirty="0" smtClean="0"/>
              <a:t>chrání </a:t>
            </a:r>
            <a:r>
              <a:rPr lang="cs-CZ" dirty="0"/>
              <a:t>pouze </a:t>
            </a:r>
            <a:r>
              <a:rPr lang="cs-CZ" b="1" dirty="0"/>
              <a:t>konkrétní díla</a:t>
            </a:r>
            <a:r>
              <a:rPr lang="cs-CZ" dirty="0"/>
              <a:t>, konkrétní vyjádření </a:t>
            </a:r>
            <a:r>
              <a:rPr lang="cs-CZ" dirty="0" smtClean="0"/>
              <a:t>myšlenek</a:t>
            </a:r>
            <a:r>
              <a:rPr lang="cs-CZ" dirty="0"/>
              <a:t>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tj. dílo </a:t>
            </a:r>
            <a:r>
              <a:rPr lang="cs-CZ" dirty="0"/>
              <a:t>v objektivně vnímatelné </a:t>
            </a:r>
            <a:r>
              <a:rPr lang="cs-CZ" dirty="0" smtClean="0"/>
              <a:t>podobě</a:t>
            </a:r>
          </a:p>
          <a:p>
            <a:r>
              <a:rPr lang="cs-CZ" b="1" dirty="0" smtClean="0"/>
              <a:t>autorským </a:t>
            </a:r>
            <a:r>
              <a:rPr lang="cs-CZ" b="1" dirty="0"/>
              <a:t>dílem </a:t>
            </a:r>
            <a:r>
              <a:rPr lang="cs-CZ" dirty="0"/>
              <a:t>je pouze jedinečný výsledek tvůrčí činnosti autora, dílem není námět, zpráva, informace, metoda, teorie, vzorec, graf, </a:t>
            </a:r>
            <a:r>
              <a:rPr lang="cs-CZ" dirty="0" smtClean="0"/>
              <a:t>výstup </a:t>
            </a:r>
            <a:r>
              <a:rPr lang="cs-CZ" dirty="0"/>
              <a:t>počítačového programu apod.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(samy </a:t>
            </a:r>
            <a:r>
              <a:rPr lang="cs-CZ" dirty="0"/>
              <a:t>o </a:t>
            </a:r>
            <a:r>
              <a:rPr lang="cs-CZ" dirty="0" smtClean="0"/>
              <a:t>sobě)</a:t>
            </a:r>
          </a:p>
        </p:txBody>
      </p:sp>
      <p:pic>
        <p:nvPicPr>
          <p:cNvPr id="5" name="Picture 2" descr="C:\Users\Alenka\AppData\Local\Microsoft\Windows\Temporary Internet Files\Content.IE5\Q6IR2H62\MC9004419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595502"/>
            <a:ext cx="1819275" cy="122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240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související a zvláštní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práva </a:t>
            </a:r>
            <a:r>
              <a:rPr lang="cs-CZ" dirty="0"/>
              <a:t>výkonného umělce k uměleckému výkonu,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právo </a:t>
            </a:r>
            <a:r>
              <a:rPr lang="cs-CZ" dirty="0"/>
              <a:t>výrobce zvukového (</a:t>
            </a:r>
            <a:r>
              <a:rPr lang="cs-CZ" dirty="0" smtClean="0"/>
              <a:t>zvukově-obrazového) záznamu </a:t>
            </a:r>
            <a:br>
              <a:rPr lang="cs-CZ" dirty="0" smtClean="0"/>
            </a:br>
            <a:r>
              <a:rPr lang="cs-CZ" dirty="0" smtClean="0"/>
              <a:t>k </a:t>
            </a:r>
            <a:r>
              <a:rPr lang="cs-CZ" dirty="0"/>
              <a:t>jeho (prvotnímu) </a:t>
            </a:r>
            <a:r>
              <a:rPr lang="cs-CZ" dirty="0" smtClean="0"/>
              <a:t>záznamu, právo </a:t>
            </a:r>
            <a:r>
              <a:rPr lang="cs-CZ" dirty="0"/>
              <a:t>rozhlasového a televizního vysílatele k jeho vysílání, </a:t>
            </a:r>
            <a:r>
              <a:rPr lang="cs-CZ" dirty="0" smtClean="0"/>
              <a:t> právo </a:t>
            </a:r>
            <a:r>
              <a:rPr lang="cs-CZ" dirty="0"/>
              <a:t>nakladatele</a:t>
            </a:r>
          </a:p>
          <a:p>
            <a:r>
              <a:rPr lang="cs-CZ" b="1" dirty="0" smtClean="0"/>
              <a:t>zvláštní právo pořizovatele databáze</a:t>
            </a:r>
          </a:p>
          <a:p>
            <a:pPr marL="457200" lvl="1" indent="0">
              <a:buNone/>
            </a:pPr>
            <a:r>
              <a:rPr lang="cs-CZ" dirty="0" smtClean="0"/>
              <a:t>základním </a:t>
            </a:r>
            <a:r>
              <a:rPr lang="cs-CZ" dirty="0"/>
              <a:t>rysem resp. podmínkou pro samotnou existenci databáze je její systematičnost (její logická struktura),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která </a:t>
            </a:r>
            <a:r>
              <a:rPr lang="cs-CZ" dirty="0"/>
              <a:t>zahrnuje určité údaje či jiné </a:t>
            </a:r>
            <a:r>
              <a:rPr lang="cs-CZ" dirty="0" smtClean="0"/>
              <a:t>prvky</a:t>
            </a:r>
          </a:p>
          <a:p>
            <a:pPr marL="457200" lvl="1" indent="0">
              <a:buNone/>
            </a:pPr>
            <a:r>
              <a:rPr lang="cs-CZ" dirty="0" smtClean="0"/>
              <a:t>Chráněna je struktura </a:t>
            </a:r>
            <a:r>
              <a:rPr lang="cs-CZ" dirty="0"/>
              <a:t>databáze jako dílo souborné. </a:t>
            </a:r>
            <a:r>
              <a:rPr lang="cs-CZ" dirty="0" smtClean="0"/>
              <a:t>Po </a:t>
            </a:r>
            <a:r>
              <a:rPr lang="cs-CZ" dirty="0"/>
              <a:t>vzoru EU </a:t>
            </a:r>
            <a:r>
              <a:rPr lang="cs-CZ" dirty="0" smtClean="0"/>
              <a:t>je navíc poskytována </a:t>
            </a:r>
            <a:r>
              <a:rPr lang="cs-CZ" dirty="0"/>
              <a:t>zvláštní právní ochrana i samotnému obsahu databáze resp. investici do jejího pořízení (§ </a:t>
            </a:r>
            <a:r>
              <a:rPr lang="cs-CZ" dirty="0" smtClean="0"/>
              <a:t>88)</a:t>
            </a:r>
          </a:p>
        </p:txBody>
      </p:sp>
    </p:spTree>
    <p:extLst>
      <p:ext uri="{BB962C8B-B14F-4D97-AF65-F5344CB8AC3E}">
        <p14:creationId xmlns:p14="http://schemas.microsoft.com/office/powerpoint/2010/main" val="1861510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Nejen autorské právo…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200" b="1" dirty="0">
                <a:latin typeface="Trebuchet MS" pitchFamily="34" charset="0"/>
              </a:rPr>
              <a:t>Autorská práva </a:t>
            </a:r>
            <a:endParaRPr lang="cs-CZ" sz="2200" b="1" dirty="0" smtClean="0">
              <a:latin typeface="Trebuchet MS" pitchFamily="34" charset="0"/>
            </a:endParaRPr>
          </a:p>
          <a:p>
            <a:pPr lvl="1"/>
            <a:r>
              <a:rPr lang="cs-CZ" sz="2000" dirty="0" smtClean="0">
                <a:latin typeface="Trebuchet MS" pitchFamily="34" charset="0"/>
              </a:rPr>
              <a:t>kartografická </a:t>
            </a:r>
            <a:r>
              <a:rPr lang="cs-CZ" sz="2000" dirty="0">
                <a:latin typeface="Trebuchet MS" pitchFamily="34" charset="0"/>
              </a:rPr>
              <a:t>díla, produkty GIS, databáze, know-how, goodwill, </a:t>
            </a:r>
            <a:r>
              <a:rPr lang="cs-CZ" sz="2000" dirty="0" smtClean="0">
                <a:latin typeface="Trebuchet MS" pitchFamily="34" charset="0"/>
              </a:rPr>
              <a:t>obchodní </a:t>
            </a:r>
            <a:r>
              <a:rPr lang="cs-CZ" sz="2000" dirty="0">
                <a:latin typeface="Trebuchet MS" pitchFamily="34" charset="0"/>
              </a:rPr>
              <a:t>tajemství, počítačový program, </a:t>
            </a:r>
            <a:r>
              <a:rPr lang="cs-CZ" sz="2000" dirty="0" smtClean="0">
                <a:latin typeface="Trebuchet MS" pitchFamily="34" charset="0"/>
              </a:rPr>
              <a:t/>
            </a:r>
            <a:br>
              <a:rPr lang="cs-CZ" sz="2000" dirty="0" smtClean="0">
                <a:latin typeface="Trebuchet MS" pitchFamily="34" charset="0"/>
              </a:rPr>
            </a:br>
            <a:r>
              <a:rPr lang="cs-CZ" sz="2000" dirty="0" smtClean="0">
                <a:latin typeface="Trebuchet MS" pitchFamily="34" charset="0"/>
              </a:rPr>
              <a:t>vědecký </a:t>
            </a:r>
            <a:r>
              <a:rPr lang="cs-CZ" sz="2000" dirty="0">
                <a:latin typeface="Trebuchet MS" pitchFamily="34" charset="0"/>
              </a:rPr>
              <a:t>objev, apod.</a:t>
            </a:r>
          </a:p>
          <a:p>
            <a:r>
              <a:rPr lang="cs-CZ" sz="2200" b="1" dirty="0">
                <a:latin typeface="Trebuchet MS" pitchFamily="34" charset="0"/>
              </a:rPr>
              <a:t>Průmyslová práva </a:t>
            </a:r>
            <a:endParaRPr lang="cs-CZ" sz="2200" b="1" dirty="0" smtClean="0">
              <a:latin typeface="Trebuchet MS" pitchFamily="34" charset="0"/>
            </a:endParaRPr>
          </a:p>
          <a:p>
            <a:pPr lvl="1"/>
            <a:r>
              <a:rPr lang="cs-CZ" sz="2000" dirty="0" smtClean="0">
                <a:latin typeface="Trebuchet MS" pitchFamily="34" charset="0"/>
              </a:rPr>
              <a:t>práva </a:t>
            </a:r>
            <a:r>
              <a:rPr lang="cs-CZ" sz="2000" dirty="0">
                <a:latin typeface="Trebuchet MS" pitchFamily="34" charset="0"/>
              </a:rPr>
              <a:t>k vynálezům, průmyslovým vzorům, užitným vzorům, </a:t>
            </a:r>
            <a:br>
              <a:rPr lang="cs-CZ" sz="2000" dirty="0">
                <a:latin typeface="Trebuchet MS" pitchFamily="34" charset="0"/>
              </a:rPr>
            </a:br>
            <a:r>
              <a:rPr lang="cs-CZ" sz="2000" dirty="0" smtClean="0">
                <a:latin typeface="Trebuchet MS" pitchFamily="34" charset="0"/>
              </a:rPr>
              <a:t>zlepšovacím </a:t>
            </a:r>
            <a:r>
              <a:rPr lang="cs-CZ" sz="2000" dirty="0">
                <a:latin typeface="Trebuchet MS" pitchFamily="34" charset="0"/>
              </a:rPr>
              <a:t>návrhům, novým metodám</a:t>
            </a:r>
          </a:p>
          <a:p>
            <a:r>
              <a:rPr lang="cs-CZ" sz="2200" b="1" dirty="0">
                <a:latin typeface="Trebuchet MS" pitchFamily="34" charset="0"/>
              </a:rPr>
              <a:t>Práva na označení </a:t>
            </a:r>
            <a:endParaRPr lang="cs-CZ" sz="2200" b="1" dirty="0" smtClean="0">
              <a:latin typeface="Trebuchet MS" pitchFamily="34" charset="0"/>
            </a:endParaRPr>
          </a:p>
          <a:p>
            <a:pPr lvl="1"/>
            <a:r>
              <a:rPr lang="cs-CZ" sz="2000" dirty="0" smtClean="0">
                <a:latin typeface="Trebuchet MS" pitchFamily="34" charset="0"/>
              </a:rPr>
              <a:t>práva </a:t>
            </a:r>
            <a:r>
              <a:rPr lang="cs-CZ" sz="2000" dirty="0">
                <a:latin typeface="Trebuchet MS" pitchFamily="34" charset="0"/>
              </a:rPr>
              <a:t>k ochranným známkám, obchodní firmě, proti nekalé soutěži</a:t>
            </a:r>
          </a:p>
          <a:p>
            <a:r>
              <a:rPr lang="cs-CZ" sz="2200" dirty="0" smtClean="0">
                <a:latin typeface="Trebuchet MS" pitchFamily="34" charset="0"/>
              </a:rPr>
              <a:t>absolutní </a:t>
            </a:r>
            <a:r>
              <a:rPr lang="cs-CZ" sz="2200" dirty="0">
                <a:latin typeface="Trebuchet MS" pitchFamily="34" charset="0"/>
              </a:rPr>
              <a:t>a relativní </a:t>
            </a:r>
            <a:r>
              <a:rPr lang="cs-CZ" sz="2200" b="1" dirty="0">
                <a:latin typeface="Trebuchet MS" pitchFamily="34" charset="0"/>
              </a:rPr>
              <a:t>majetková práva </a:t>
            </a:r>
          </a:p>
          <a:p>
            <a:r>
              <a:rPr lang="cs-CZ" sz="2200" b="1" dirty="0">
                <a:latin typeface="Trebuchet MS" pitchFamily="34" charset="0"/>
              </a:rPr>
              <a:t>Patentové </a:t>
            </a:r>
            <a:r>
              <a:rPr lang="cs-CZ" sz="2200" b="1" dirty="0" smtClean="0">
                <a:latin typeface="Trebuchet MS" pitchFamily="34" charset="0"/>
              </a:rPr>
              <a:t>právo</a:t>
            </a:r>
            <a:endParaRPr lang="cs-CZ" sz="2200" b="1" dirty="0">
              <a:latin typeface="Trebuchet MS" pitchFamily="34" charset="0"/>
            </a:endParaRPr>
          </a:p>
        </p:txBody>
      </p:sp>
      <p:pic>
        <p:nvPicPr>
          <p:cNvPr id="8194" name="Picture 2" descr="C:\Users\Alenka\AppData\Local\Microsoft\Windows\Temporary Internet Files\Content.IE5\6SV5M11F\MC90044197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20688"/>
            <a:ext cx="1831975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9500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souvisejí autorská práva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 </a:t>
            </a:r>
            <a:r>
              <a:rPr lang="cs-CZ" dirty="0"/>
              <a:t>kartografií a geoinformatikou</a:t>
            </a:r>
            <a:r>
              <a:rPr lang="cs-CZ" dirty="0" smtClean="0"/>
              <a:t>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většina prací v kartografii a geoinformatice</a:t>
            </a:r>
            <a:br>
              <a:rPr lang="cs-CZ" dirty="0" smtClean="0"/>
            </a:br>
            <a:r>
              <a:rPr lang="cs-CZ" dirty="0" smtClean="0"/>
              <a:t>využívá již </a:t>
            </a:r>
            <a:r>
              <a:rPr lang="cs-CZ" b="1" dirty="0" smtClean="0"/>
              <a:t>existující data</a:t>
            </a:r>
          </a:p>
          <a:p>
            <a:r>
              <a:rPr lang="cs-CZ" dirty="0" smtClean="0"/>
              <a:t>ke zpracování je potřeba </a:t>
            </a:r>
            <a:r>
              <a:rPr lang="cs-CZ" b="1" dirty="0" smtClean="0"/>
              <a:t>softwarové vybavení</a:t>
            </a:r>
            <a:r>
              <a:rPr lang="cs-CZ" dirty="0" smtClean="0"/>
              <a:t>    </a:t>
            </a:r>
          </a:p>
          <a:p>
            <a:r>
              <a:rPr lang="cs-CZ" dirty="0" smtClean="0"/>
              <a:t>výstupem je </a:t>
            </a:r>
            <a:r>
              <a:rPr lang="cs-CZ" b="1" dirty="0" smtClean="0"/>
              <a:t>vědecký objev</a:t>
            </a:r>
            <a:r>
              <a:rPr lang="cs-CZ" dirty="0" smtClean="0"/>
              <a:t>, </a:t>
            </a:r>
            <a:r>
              <a:rPr lang="cs-CZ" b="1" dirty="0" smtClean="0"/>
              <a:t>kartografická vizualizace</a:t>
            </a:r>
            <a:r>
              <a:rPr lang="cs-CZ" dirty="0" smtClean="0"/>
              <a:t>, </a:t>
            </a:r>
            <a:r>
              <a:rPr lang="cs-CZ" b="1" dirty="0" smtClean="0"/>
              <a:t>databáze</a:t>
            </a:r>
            <a:r>
              <a:rPr lang="cs-CZ" dirty="0" smtClean="0"/>
              <a:t>,</a:t>
            </a:r>
            <a:r>
              <a:rPr lang="cs-CZ" dirty="0"/>
              <a:t> </a:t>
            </a:r>
            <a:r>
              <a:rPr lang="cs-CZ" b="1" dirty="0" smtClean="0"/>
              <a:t>specializovaná mapa</a:t>
            </a:r>
            <a:r>
              <a:rPr lang="cs-CZ" dirty="0" smtClean="0"/>
              <a:t>, </a:t>
            </a:r>
            <a:r>
              <a:rPr lang="cs-CZ" b="1" dirty="0" smtClean="0"/>
              <a:t>programové nadstavby</a:t>
            </a:r>
            <a:r>
              <a:rPr lang="cs-CZ" dirty="0" smtClean="0"/>
              <a:t>,</a:t>
            </a:r>
            <a:br>
              <a:rPr lang="cs-CZ" dirty="0" smtClean="0"/>
            </a:br>
            <a:r>
              <a:rPr lang="cs-CZ" b="1" dirty="0" smtClean="0"/>
              <a:t>aplikace</a:t>
            </a:r>
            <a:r>
              <a:rPr lang="cs-CZ" dirty="0" smtClean="0"/>
              <a:t> a další</a:t>
            </a:r>
          </a:p>
          <a:p>
            <a:r>
              <a:rPr lang="cs-CZ" dirty="0" smtClean="0"/>
              <a:t>výsledky svého snažení publikujeme neveřejně nebo </a:t>
            </a:r>
            <a:r>
              <a:rPr lang="cs-CZ" b="1" dirty="0" smtClean="0"/>
              <a:t>veřejně</a:t>
            </a:r>
          </a:p>
          <a:p>
            <a:pPr marL="0" indent="0">
              <a:buNone/>
            </a:pPr>
            <a:endParaRPr lang="cs-CZ" sz="1200" dirty="0" smtClean="0">
              <a:latin typeface="Trebuchet MS" pitchFamily="34" charset="0"/>
            </a:endParaRPr>
          </a:p>
          <a:p>
            <a:pPr marL="0" indent="0" algn="ctr">
              <a:buNone/>
            </a:pPr>
            <a:r>
              <a:rPr lang="cs-CZ" dirty="0" smtClean="0">
                <a:solidFill>
                  <a:schemeClr val="tx2"/>
                </a:solidFill>
                <a:latin typeface="Trebuchet MS" pitchFamily="34" charset="0"/>
              </a:rPr>
              <a:t>AUTORSKÉ PRÁVO NEZNAMENÁ JEN OMEZENÍ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chemeClr val="tx2"/>
                </a:solidFill>
                <a:latin typeface="Trebuchet MS" pitchFamily="34" charset="0"/>
              </a:rPr>
              <a:t>ALE I OCHRANU NAŠÍ PRÁCE</a:t>
            </a:r>
            <a:endParaRPr lang="cs-CZ" dirty="0">
              <a:solidFill>
                <a:schemeClr val="tx2"/>
              </a:solidFill>
              <a:latin typeface="Trebuchet MS" pitchFamily="34" charset="0"/>
            </a:endParaRPr>
          </a:p>
          <a:p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5" name="Picture 2" descr="C:\Users\Alenka\AppData\Local\Microsoft\Windows\Temporary Internet Files\Content.IE5\6SV5M11F\MC9004421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628800"/>
            <a:ext cx="184467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lenka\AppData\Local\Microsoft\Windows\Temporary Internet Files\Content.IE5\EAKONO4P\MC90044198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301208"/>
            <a:ext cx="1911350" cy="63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lenka\AppData\Local\Microsoft\Windows\Temporary Internet Files\Content.IE5\QX3M99FA\MC90044198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291682"/>
            <a:ext cx="1892300" cy="65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952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5"/>
            <a:ext cx="8424614" cy="4896966"/>
          </a:xfrm>
        </p:spPr>
        <p:txBody>
          <a:bodyPr/>
          <a:lstStyle/>
          <a:p>
            <a:pPr eaLnBrk="1" hangingPunct="1">
              <a:defRPr/>
            </a:pPr>
            <a:r>
              <a:rPr lang="cs-CZ" sz="2200" b="1" dirty="0" smtClean="0">
                <a:latin typeface="Trebuchet MS" pitchFamily="34" charset="0"/>
              </a:rPr>
              <a:t>krádež</a:t>
            </a:r>
            <a:r>
              <a:rPr lang="cs-CZ" sz="2200" dirty="0" smtClean="0">
                <a:latin typeface="Trebuchet MS" pitchFamily="34" charset="0"/>
              </a:rPr>
              <a:t> dat</a:t>
            </a:r>
          </a:p>
          <a:p>
            <a:pPr eaLnBrk="1" hangingPunct="1">
              <a:defRPr/>
            </a:pPr>
            <a:r>
              <a:rPr lang="cs-CZ" sz="2200" b="1" dirty="0" smtClean="0">
                <a:latin typeface="Trebuchet MS" pitchFamily="34" charset="0"/>
              </a:rPr>
              <a:t>zneužití</a:t>
            </a:r>
            <a:r>
              <a:rPr lang="cs-CZ" sz="2200" dirty="0" smtClean="0">
                <a:latin typeface="Trebuchet MS" pitchFamily="34" charset="0"/>
              </a:rPr>
              <a:t> datových vrstev</a:t>
            </a:r>
          </a:p>
          <a:p>
            <a:pPr eaLnBrk="1" hangingPunct="1">
              <a:defRPr/>
            </a:pPr>
            <a:r>
              <a:rPr lang="cs-CZ" sz="2200" b="1" dirty="0" smtClean="0">
                <a:latin typeface="Trebuchet MS" pitchFamily="34" charset="0"/>
              </a:rPr>
              <a:t>zneužití</a:t>
            </a:r>
            <a:r>
              <a:rPr lang="cs-CZ" sz="2200" dirty="0" smtClean="0">
                <a:latin typeface="Trebuchet MS" pitchFamily="34" charset="0"/>
              </a:rPr>
              <a:t> softwaru</a:t>
            </a:r>
          </a:p>
          <a:p>
            <a:pPr eaLnBrk="1" hangingPunct="1">
              <a:defRPr/>
            </a:pPr>
            <a:r>
              <a:rPr lang="cs-CZ" sz="2200" b="1" dirty="0" smtClean="0">
                <a:latin typeface="Trebuchet MS" pitchFamily="34" charset="0"/>
              </a:rPr>
              <a:t>zneužití</a:t>
            </a:r>
            <a:r>
              <a:rPr lang="cs-CZ" sz="2200" dirty="0" smtClean="0">
                <a:latin typeface="Trebuchet MS" pitchFamily="34" charset="0"/>
              </a:rPr>
              <a:t> vizualizací (mapy, náhledy, WMS, apod.)</a:t>
            </a:r>
          </a:p>
          <a:p>
            <a:pPr eaLnBrk="1" hangingPunct="1">
              <a:defRPr/>
            </a:pPr>
            <a:r>
              <a:rPr lang="cs-CZ" sz="2200" b="1" dirty="0" smtClean="0">
                <a:latin typeface="Trebuchet MS" pitchFamily="34" charset="0"/>
              </a:rPr>
              <a:t>zneužití</a:t>
            </a:r>
            <a:r>
              <a:rPr lang="cs-CZ" sz="2200" dirty="0" smtClean="0">
                <a:latin typeface="Trebuchet MS" pitchFamily="34" charset="0"/>
              </a:rPr>
              <a:t> výsledků analýz</a:t>
            </a:r>
          </a:p>
          <a:p>
            <a:pPr eaLnBrk="1" hangingPunct="1">
              <a:defRPr/>
            </a:pPr>
            <a:endParaRPr lang="cs-CZ" sz="2200" dirty="0" smtClean="0">
              <a:latin typeface="Trebuchet MS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sz="2200" dirty="0" smtClean="0">
                <a:latin typeface="Trebuchet MS" pitchFamily="34" charset="0"/>
              </a:rPr>
              <a:t>ale také…</a:t>
            </a:r>
          </a:p>
          <a:p>
            <a:pPr eaLnBrk="1" hangingPunct="1">
              <a:defRPr/>
            </a:pPr>
            <a:r>
              <a:rPr lang="cs-CZ" sz="2200" b="1" dirty="0" smtClean="0">
                <a:latin typeface="Trebuchet MS" pitchFamily="34" charset="0"/>
              </a:rPr>
              <a:t>neoprávněné užití </a:t>
            </a:r>
            <a:r>
              <a:rPr lang="cs-CZ" sz="2200" dirty="0" smtClean="0">
                <a:latin typeface="Trebuchet MS" pitchFamily="34" charset="0"/>
              </a:rPr>
              <a:t>díla</a:t>
            </a:r>
          </a:p>
          <a:p>
            <a:pPr eaLnBrk="1" hangingPunct="1">
              <a:defRPr/>
            </a:pPr>
            <a:r>
              <a:rPr lang="cs-CZ" sz="2200" b="1" dirty="0" smtClean="0">
                <a:latin typeface="Trebuchet MS" pitchFamily="34" charset="0"/>
              </a:rPr>
              <a:t>nevědomé porušení </a:t>
            </a:r>
            <a:r>
              <a:rPr lang="cs-CZ" sz="2200" dirty="0" smtClean="0">
                <a:latin typeface="Trebuchet MS" pitchFamily="34" charset="0"/>
              </a:rPr>
              <a:t>autorsko-právní ochrany</a:t>
            </a:r>
          </a:p>
          <a:p>
            <a:pPr eaLnBrk="1" hangingPunct="1">
              <a:defRPr/>
            </a:pPr>
            <a:r>
              <a:rPr lang="cs-CZ" sz="2200" dirty="0" smtClean="0">
                <a:latin typeface="Trebuchet MS" pitchFamily="34" charset="0"/>
              </a:rPr>
              <a:t>ochrana </a:t>
            </a:r>
            <a:r>
              <a:rPr lang="cs-CZ" sz="2200" b="1" dirty="0" smtClean="0">
                <a:latin typeface="Trebuchet MS" pitchFamily="34" charset="0"/>
              </a:rPr>
              <a:t>ekonomických investic</a:t>
            </a:r>
          </a:p>
          <a:p>
            <a:pPr eaLnBrk="1" hangingPunct="1">
              <a:defRPr/>
            </a:pPr>
            <a:r>
              <a:rPr lang="cs-CZ" sz="2200" b="1" dirty="0" smtClean="0">
                <a:latin typeface="Trebuchet MS" pitchFamily="34" charset="0"/>
              </a:rPr>
              <a:t>průmyslová práva</a:t>
            </a:r>
            <a:r>
              <a:rPr lang="cs-CZ" sz="2200" dirty="0" smtClean="0">
                <a:latin typeface="Trebuchet MS" pitchFamily="34" charset="0"/>
              </a:rPr>
              <a:t>, užitné vzory a další…</a:t>
            </a:r>
          </a:p>
          <a:p>
            <a:pPr eaLnBrk="1" hangingPunct="1">
              <a:defRPr/>
            </a:pPr>
            <a:endParaRPr lang="cs-CZ" sz="2200" dirty="0" smtClean="0">
              <a:latin typeface="Trebuchet MS" pitchFamily="34" charset="0"/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 smtClean="0"/>
              <a:t>Nejčastěji řešené problémy</a:t>
            </a:r>
            <a:endParaRPr lang="cs-CZ" dirty="0"/>
          </a:p>
        </p:txBody>
      </p:sp>
      <p:pic>
        <p:nvPicPr>
          <p:cNvPr id="10242" name="Picture 2" descr="C:\Users\Alenka\AppData\Local\Microsoft\Windows\Temporary Internet Files\Content.IE5\QX3M99FA\MC90044197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356992"/>
            <a:ext cx="1302519" cy="1323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057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se touto problematikou zabývat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budou všichni spolupracovat, bude efektivita</a:t>
            </a:r>
            <a:br>
              <a:rPr lang="cs-CZ" dirty="0" smtClean="0"/>
            </a:br>
            <a:r>
              <a:rPr lang="cs-CZ" dirty="0" smtClean="0"/>
              <a:t>ochrany autorských práv vysoká a současně bude</a:t>
            </a:r>
            <a:br>
              <a:rPr lang="cs-CZ" dirty="0" smtClean="0"/>
            </a:br>
            <a:r>
              <a:rPr lang="cs-CZ" dirty="0" smtClean="0"/>
              <a:t>zajištěna </a:t>
            </a:r>
            <a:r>
              <a:rPr lang="cs-CZ" b="1" dirty="0" smtClean="0"/>
              <a:t>nejvyšší možná efektivita </a:t>
            </a:r>
            <a:r>
              <a:rPr lang="cs-CZ" dirty="0" smtClean="0"/>
              <a:t>využití autorských</a:t>
            </a:r>
            <a:br>
              <a:rPr lang="cs-CZ" dirty="0" smtClean="0"/>
            </a:br>
            <a:r>
              <a:rPr lang="cs-CZ" dirty="0" smtClean="0"/>
              <a:t>děl k </a:t>
            </a:r>
            <a:r>
              <a:rPr lang="cs-CZ" b="1" dirty="0" smtClean="0"/>
              <a:t>dalšímu rozvoji </a:t>
            </a:r>
            <a:r>
              <a:rPr lang="cs-CZ" dirty="0" smtClean="0"/>
              <a:t>kartografie a geoinformatiky</a:t>
            </a:r>
          </a:p>
          <a:p>
            <a:r>
              <a:rPr lang="cs-CZ" dirty="0" smtClean="0"/>
              <a:t>není potřeba </a:t>
            </a:r>
            <a:r>
              <a:rPr lang="cs-CZ" b="1" dirty="0" smtClean="0"/>
              <a:t>měnit autorský zákon</a:t>
            </a:r>
            <a:r>
              <a:rPr lang="cs-CZ" dirty="0" smtClean="0"/>
              <a:t>, stačí prováděcí</a:t>
            </a:r>
            <a:br>
              <a:rPr lang="cs-CZ" dirty="0" smtClean="0"/>
            </a:br>
            <a:r>
              <a:rPr lang="cs-CZ" b="1" dirty="0" smtClean="0"/>
              <a:t>vyhlášky</a:t>
            </a:r>
            <a:r>
              <a:rPr lang="cs-CZ" dirty="0" smtClean="0"/>
              <a:t>, vnitřní </a:t>
            </a:r>
            <a:r>
              <a:rPr lang="cs-CZ" b="1" dirty="0" smtClean="0"/>
              <a:t>směrnice</a:t>
            </a:r>
            <a:r>
              <a:rPr lang="cs-CZ" dirty="0" smtClean="0"/>
              <a:t>, nová </a:t>
            </a:r>
            <a:r>
              <a:rPr lang="cs-CZ" b="1" dirty="0" smtClean="0"/>
              <a:t>pravidla</a:t>
            </a:r>
            <a:r>
              <a:rPr lang="cs-CZ" dirty="0" smtClean="0"/>
              <a:t> poskytování</a:t>
            </a:r>
            <a:br>
              <a:rPr lang="cs-CZ" dirty="0" smtClean="0"/>
            </a:br>
            <a:r>
              <a:rPr lang="cs-CZ" dirty="0" smtClean="0"/>
              <a:t>státního mapového díla apod.</a:t>
            </a:r>
          </a:p>
          <a:p>
            <a:r>
              <a:rPr lang="cs-CZ" dirty="0" smtClean="0"/>
              <a:t>za podpory Zeměměřického úřadu, VÚGTK, </a:t>
            </a:r>
            <a:br>
              <a:rPr lang="cs-CZ" dirty="0" smtClean="0"/>
            </a:br>
            <a:r>
              <a:rPr lang="cs-CZ" dirty="0" smtClean="0"/>
              <a:t>Kartografické společnosti ČR a CAGI vznikl projekt </a:t>
            </a:r>
            <a:br>
              <a:rPr lang="cs-CZ" dirty="0" smtClean="0"/>
            </a:br>
            <a:r>
              <a:rPr lang="cs-CZ" i="1" dirty="0" smtClean="0">
                <a:solidFill>
                  <a:schemeClr val="tx2"/>
                </a:solidFill>
              </a:rPr>
              <a:t>Zvýšení efektivity ochrany autorských práv v kartografii </a:t>
            </a:r>
            <a:br>
              <a:rPr lang="cs-CZ" i="1" dirty="0" smtClean="0">
                <a:solidFill>
                  <a:schemeClr val="tx2"/>
                </a:solidFill>
              </a:rPr>
            </a:br>
            <a:r>
              <a:rPr lang="cs-CZ" i="1" dirty="0" smtClean="0">
                <a:solidFill>
                  <a:schemeClr val="tx2"/>
                </a:solidFill>
              </a:rPr>
              <a:t>a geoinformatice</a:t>
            </a:r>
            <a:endParaRPr lang="cs-CZ" i="1" dirty="0">
              <a:solidFill>
                <a:schemeClr val="tx2"/>
              </a:solidFill>
            </a:endParaRPr>
          </a:p>
        </p:txBody>
      </p:sp>
      <p:pic>
        <p:nvPicPr>
          <p:cNvPr id="4" name="Picture 2" descr="C:\Users\Alenka\AppData\Local\Microsoft\Windows\Temporary Internet Files\Content.IE5\Q6IR2H62\MC90044194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628800"/>
            <a:ext cx="1225550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548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v oblasti (nejen) autorského práva nového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Nový občanský zákoník </a:t>
            </a:r>
            <a:r>
              <a:rPr lang="cs-CZ" dirty="0" smtClean="0"/>
              <a:t>(NOZ</a:t>
            </a:r>
            <a:r>
              <a:rPr lang="cs-CZ" dirty="0"/>
              <a:t>) ohledně </a:t>
            </a:r>
            <a:r>
              <a:rPr lang="cs-CZ" dirty="0" smtClean="0"/>
              <a:t>autorskoprávní </a:t>
            </a:r>
            <a:r>
              <a:rPr lang="cs-CZ" dirty="0"/>
              <a:t>problematiky nepřinesl žádné závratné </a:t>
            </a:r>
            <a:r>
              <a:rPr lang="cs-CZ" dirty="0" smtClean="0"/>
              <a:t>změny, došlo </a:t>
            </a:r>
            <a:r>
              <a:rPr lang="cs-CZ" dirty="0"/>
              <a:t>pouze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 </a:t>
            </a:r>
            <a:r>
              <a:rPr lang="cs-CZ" dirty="0"/>
              <a:t>přesunu části autorského zákona, týkající se </a:t>
            </a:r>
            <a:r>
              <a:rPr lang="cs-CZ" b="1" dirty="0"/>
              <a:t>licenčních smluv</a:t>
            </a:r>
            <a:r>
              <a:rPr lang="cs-CZ" dirty="0"/>
              <a:t>, do </a:t>
            </a:r>
            <a:r>
              <a:rPr lang="cs-CZ" dirty="0" smtClean="0"/>
              <a:t>NOZ (až </a:t>
            </a:r>
            <a:r>
              <a:rPr lang="cs-CZ" dirty="0"/>
              <a:t>na drobnosti v nezměněné </a:t>
            </a:r>
            <a:r>
              <a:rPr lang="cs-CZ" dirty="0" smtClean="0"/>
              <a:t>podobě)</a:t>
            </a:r>
          </a:p>
          <a:p>
            <a:r>
              <a:rPr lang="cs-CZ" dirty="0" smtClean="0"/>
              <a:t>po </a:t>
            </a:r>
            <a:r>
              <a:rPr lang="cs-CZ" dirty="0"/>
              <a:t>1. 1. 2014 </a:t>
            </a:r>
            <a:r>
              <a:rPr lang="cs-CZ" dirty="0" smtClean="0"/>
              <a:t>je u </a:t>
            </a:r>
            <a:r>
              <a:rPr lang="cs-CZ" b="1" dirty="0" smtClean="0"/>
              <a:t>licenčních smluv </a:t>
            </a:r>
            <a:r>
              <a:rPr lang="cs-CZ" dirty="0" smtClean="0"/>
              <a:t>potřeba v </a:t>
            </a:r>
            <a:r>
              <a:rPr lang="cs-CZ" dirty="0"/>
              <a:t>jejich úvodu citovat ustanovení, o která se licenční smlouva opírá,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místo § </a:t>
            </a:r>
            <a:r>
              <a:rPr lang="cs-CZ" dirty="0"/>
              <a:t>46 a následující podle zákona č. 121/2000 Sb. (autorský zákon</a:t>
            </a:r>
            <a:r>
              <a:rPr lang="cs-CZ" dirty="0" smtClean="0"/>
              <a:t>) bude citován § </a:t>
            </a:r>
            <a:r>
              <a:rPr lang="cs-CZ" dirty="0"/>
              <a:t>2358 a </a:t>
            </a:r>
            <a:r>
              <a:rPr lang="cs-CZ" dirty="0" smtClean="0"/>
              <a:t>následující </a:t>
            </a:r>
            <a:br>
              <a:rPr lang="cs-CZ" dirty="0" smtClean="0"/>
            </a:br>
            <a:r>
              <a:rPr lang="cs-CZ" dirty="0" smtClean="0"/>
              <a:t>podle </a:t>
            </a:r>
            <a:r>
              <a:rPr lang="cs-CZ" dirty="0"/>
              <a:t>zákona č. 89/2012 Sb. (občanský zákoník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098" name="Picture 2" descr="C:\Users\Alenka\AppData\Local\Microsoft\Windows\Temporary Internet Files\Content.IE5\EAKONO4P\MC9004419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509120"/>
            <a:ext cx="1328985" cy="1328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167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465</Words>
  <Application>Microsoft Office PowerPoint</Application>
  <PresentationFormat>Předvádění na obrazovce (4:3)</PresentationFormat>
  <Paragraphs>113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Autorské právo  v kartografii a geoinformatice</vt:lpstr>
      <vt:lpstr>Přehled témat</vt:lpstr>
      <vt:lpstr>Co je to autorské právo?</vt:lpstr>
      <vt:lpstr>Práva související a zvláštní právo</vt:lpstr>
      <vt:lpstr>Nejen autorské právo…</vt:lpstr>
      <vt:lpstr>Jak souvisejí autorská práva  s kartografií a geoinformatikou?</vt:lpstr>
      <vt:lpstr>Nejčastěji řešené problémy</vt:lpstr>
      <vt:lpstr>Proč se touto problematikou zabývat?</vt:lpstr>
      <vt:lpstr>Co je v oblasti (nejen) autorského práva nového?</vt:lpstr>
      <vt:lpstr>Co je v oblasti (nejen) autorského práva nového?</vt:lpstr>
      <vt:lpstr>Co je v oblasti (nejen) autorského práva nového?</vt:lpstr>
      <vt:lpstr>Jak se může odborná veřejnost zapojit?</vt:lpstr>
      <vt:lpstr>Je možné něco změnit?</vt:lpstr>
      <vt:lpstr>Jaká je úloha Kartografické společnosti ČR?</vt:lpstr>
      <vt:lpstr>Jaká je úloha Česká asociace pro geoinformace?</vt:lpstr>
      <vt:lpstr>Kde zjistit více?</vt:lpstr>
      <vt:lpstr>Děkuji Vám za pozornost…  …a také za připomínky, podněty, náměty k dalšímu řešení apod.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Alenka</dc:creator>
  <cp:lastModifiedBy>Alenka</cp:lastModifiedBy>
  <cp:revision>15</cp:revision>
  <dcterms:created xsi:type="dcterms:W3CDTF">2014-05-15T17:00:58Z</dcterms:created>
  <dcterms:modified xsi:type="dcterms:W3CDTF">2014-05-15T19:58:24Z</dcterms:modified>
</cp:coreProperties>
</file>