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9" r:id="rId4"/>
    <p:sldId id="257" r:id="rId5"/>
    <p:sldId id="270" r:id="rId6"/>
    <p:sldId id="271" r:id="rId7"/>
    <p:sldId id="262" r:id="rId8"/>
    <p:sldId id="272" r:id="rId9"/>
    <p:sldId id="273" r:id="rId10"/>
    <p:sldId id="264" r:id="rId11"/>
    <p:sldId id="286" r:id="rId12"/>
    <p:sldId id="287" r:id="rId13"/>
    <p:sldId id="288" r:id="rId14"/>
    <p:sldId id="291" r:id="rId15"/>
    <p:sldId id="292" r:id="rId16"/>
    <p:sldId id="289" r:id="rId17"/>
    <p:sldId id="285" r:id="rId18"/>
    <p:sldId id="263" r:id="rId19"/>
    <p:sldId id="284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E83AF-AACC-4FD2-A5C7-9D6BFAE911B2}" type="doc">
      <dgm:prSet loTypeId="urn:microsoft.com/office/officeart/2009/3/layout/CircleRelationship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6DA03F4D-E4A8-447B-BEA8-1F402AABC6BA}">
      <dgm:prSet phldrT="[Text]" custT="1"/>
      <dgm:spPr/>
      <dgm:t>
        <a:bodyPr/>
        <a:lstStyle/>
        <a:p>
          <a:r>
            <a:rPr lang="cs-CZ" sz="2800" b="1" dirty="0" smtClean="0"/>
            <a:t>MAPOVÁ</a:t>
          </a:r>
        </a:p>
        <a:p>
          <a:r>
            <a:rPr lang="cs-CZ" sz="2800" b="1" dirty="0" smtClean="0"/>
            <a:t>TVORBA</a:t>
          </a:r>
          <a:endParaRPr lang="cs-CZ" sz="2800" b="1" dirty="0"/>
        </a:p>
      </dgm:t>
    </dgm:pt>
    <dgm:pt modelId="{7629D83D-6B5F-430D-821B-BB990A128A5A}" type="parTrans" cxnId="{38D04729-F0E0-4A8A-984F-CA319E9F4C48}">
      <dgm:prSet/>
      <dgm:spPr/>
      <dgm:t>
        <a:bodyPr/>
        <a:lstStyle/>
        <a:p>
          <a:endParaRPr lang="cs-CZ"/>
        </a:p>
      </dgm:t>
    </dgm:pt>
    <dgm:pt modelId="{DD1CE5AD-A2C5-46A7-BD59-919966E3BCDD}" type="sibTrans" cxnId="{38D04729-F0E0-4A8A-984F-CA319E9F4C48}">
      <dgm:prSet/>
      <dgm:spPr/>
      <dgm:t>
        <a:bodyPr/>
        <a:lstStyle/>
        <a:p>
          <a:endParaRPr lang="cs-CZ"/>
        </a:p>
      </dgm:t>
    </dgm:pt>
    <dgm:pt modelId="{FC63CD40-C8C6-4B14-98BB-98DC21A6C65D}">
      <dgm:prSet phldrT="[Text]" custT="1"/>
      <dgm:spPr/>
      <dgm:t>
        <a:bodyPr/>
        <a:lstStyle/>
        <a:p>
          <a:r>
            <a:rPr lang="cs-CZ" sz="1800" dirty="0" smtClean="0"/>
            <a:t>topografická data</a:t>
          </a:r>
          <a:endParaRPr lang="cs-CZ" sz="1800" dirty="0"/>
        </a:p>
      </dgm:t>
    </dgm:pt>
    <dgm:pt modelId="{9E3D6FEA-11C6-4AC9-8087-E7797CFAC2D6}" type="parTrans" cxnId="{BA09B44B-3298-4C5B-BD74-A99163A286FA}">
      <dgm:prSet/>
      <dgm:spPr/>
      <dgm:t>
        <a:bodyPr/>
        <a:lstStyle/>
        <a:p>
          <a:endParaRPr lang="cs-CZ"/>
        </a:p>
      </dgm:t>
    </dgm:pt>
    <dgm:pt modelId="{A208609A-1B84-4503-8087-B2454B0F1051}" type="sibTrans" cxnId="{BA09B44B-3298-4C5B-BD74-A99163A286FA}">
      <dgm:prSet/>
      <dgm:spPr/>
      <dgm:t>
        <a:bodyPr/>
        <a:lstStyle/>
        <a:p>
          <a:endParaRPr lang="cs-CZ"/>
        </a:p>
      </dgm:t>
    </dgm:pt>
    <dgm:pt modelId="{7B9EF61D-F24B-4847-9231-59317B0B7373}">
      <dgm:prSet phldrT="[Text]" custT="1"/>
      <dgm:spPr/>
      <dgm:t>
        <a:bodyPr/>
        <a:lstStyle/>
        <a:p>
          <a:r>
            <a:rPr lang="cs-CZ" sz="1800" dirty="0" smtClean="0"/>
            <a:t>tematická data</a:t>
          </a:r>
          <a:endParaRPr lang="cs-CZ" sz="1800" dirty="0"/>
        </a:p>
      </dgm:t>
    </dgm:pt>
    <dgm:pt modelId="{B040FC2A-8C11-4E53-B426-31F45A3DBBD0}" type="parTrans" cxnId="{0C0FC794-2845-427B-AB4D-F78E62F2D397}">
      <dgm:prSet/>
      <dgm:spPr/>
      <dgm:t>
        <a:bodyPr/>
        <a:lstStyle/>
        <a:p>
          <a:endParaRPr lang="cs-CZ"/>
        </a:p>
      </dgm:t>
    </dgm:pt>
    <dgm:pt modelId="{7738A41F-6A7D-495B-9E2A-FBA18A981489}" type="sibTrans" cxnId="{0C0FC794-2845-427B-AB4D-F78E62F2D397}">
      <dgm:prSet/>
      <dgm:spPr/>
      <dgm:t>
        <a:bodyPr/>
        <a:lstStyle/>
        <a:p>
          <a:endParaRPr lang="cs-CZ"/>
        </a:p>
      </dgm:t>
    </dgm:pt>
    <dgm:pt modelId="{0F9EEC39-39BE-4014-A792-52692123387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2000" dirty="0" smtClean="0"/>
            <a:t>grafika</a:t>
          </a:r>
          <a:endParaRPr lang="cs-CZ" sz="2000" dirty="0"/>
        </a:p>
      </dgm:t>
    </dgm:pt>
    <dgm:pt modelId="{5EFA73EB-039A-4AD3-9FCA-35F4D963D130}" type="parTrans" cxnId="{82118C1C-6BF3-43A5-8F4C-E744938D645A}">
      <dgm:prSet/>
      <dgm:spPr/>
      <dgm:t>
        <a:bodyPr/>
        <a:lstStyle/>
        <a:p>
          <a:endParaRPr lang="cs-CZ"/>
        </a:p>
      </dgm:t>
    </dgm:pt>
    <dgm:pt modelId="{8D150273-6BED-4313-905F-1105FBE82B73}" type="sibTrans" cxnId="{82118C1C-6BF3-43A5-8F4C-E744938D645A}">
      <dgm:prSet/>
      <dgm:spPr/>
      <dgm:t>
        <a:bodyPr/>
        <a:lstStyle/>
        <a:p>
          <a:endParaRPr lang="cs-CZ"/>
        </a:p>
      </dgm:t>
    </dgm:pt>
    <dgm:pt modelId="{5777D01D-F30C-47E4-94A5-C5F2801EECA9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000" dirty="0" smtClean="0"/>
            <a:t>znakový klíč</a:t>
          </a:r>
          <a:endParaRPr lang="cs-CZ" sz="2000" dirty="0"/>
        </a:p>
      </dgm:t>
    </dgm:pt>
    <dgm:pt modelId="{10A3A5DA-42A8-4CE2-9FE4-DED9EBB710B0}" type="parTrans" cxnId="{9170B41B-EB73-4B27-8769-48D1AD474E62}">
      <dgm:prSet/>
      <dgm:spPr/>
      <dgm:t>
        <a:bodyPr/>
        <a:lstStyle/>
        <a:p>
          <a:endParaRPr lang="cs-CZ"/>
        </a:p>
      </dgm:t>
    </dgm:pt>
    <dgm:pt modelId="{570073B9-8A7D-4510-94C6-B67AD35CC7F6}" type="sibTrans" cxnId="{9170B41B-EB73-4B27-8769-48D1AD474E62}">
      <dgm:prSet/>
      <dgm:spPr/>
      <dgm:t>
        <a:bodyPr/>
        <a:lstStyle/>
        <a:p>
          <a:endParaRPr lang="cs-CZ"/>
        </a:p>
      </dgm:t>
    </dgm:pt>
    <dgm:pt modelId="{FF504C02-6DEF-4268-A3AA-C5ACE5C512B5}">
      <dgm:prSet phldrT="[Text]"/>
      <dgm:spPr/>
      <dgm:t>
        <a:bodyPr/>
        <a:lstStyle/>
        <a:p>
          <a:r>
            <a:rPr lang="cs-CZ" dirty="0" smtClean="0"/>
            <a:t>mapový design</a:t>
          </a:r>
          <a:endParaRPr lang="cs-CZ" dirty="0"/>
        </a:p>
      </dgm:t>
    </dgm:pt>
    <dgm:pt modelId="{626B7DBD-80A6-4618-85C6-86A3F3B05D6B}" type="parTrans" cxnId="{73420A66-2A2B-4389-9ABB-304DE01A6B5F}">
      <dgm:prSet/>
      <dgm:spPr/>
      <dgm:t>
        <a:bodyPr/>
        <a:lstStyle/>
        <a:p>
          <a:endParaRPr lang="cs-CZ"/>
        </a:p>
      </dgm:t>
    </dgm:pt>
    <dgm:pt modelId="{250729B2-09CC-4C2E-A56A-76AF90962834}" type="sibTrans" cxnId="{73420A66-2A2B-4389-9ABB-304DE01A6B5F}">
      <dgm:prSet/>
      <dgm:spPr/>
      <dgm:t>
        <a:bodyPr/>
        <a:lstStyle/>
        <a:p>
          <a:endParaRPr lang="cs-CZ"/>
        </a:p>
      </dgm:t>
    </dgm:pt>
    <dgm:pt modelId="{ED321389-ECF4-4BF2-B34A-EA18BAE0F692}">
      <dgm:prSet phldrT="[Text]"/>
      <dgm:spPr/>
      <dgm:t>
        <a:bodyPr/>
        <a:lstStyle/>
        <a:p>
          <a:endParaRPr lang="cs-CZ" dirty="0"/>
        </a:p>
      </dgm:t>
    </dgm:pt>
    <dgm:pt modelId="{F692607C-5BBC-40EF-9299-83E5C608DDA2}" type="parTrans" cxnId="{B27E5510-0DC5-4759-BA2A-E103AF07DBE0}">
      <dgm:prSet/>
      <dgm:spPr/>
      <dgm:t>
        <a:bodyPr/>
        <a:lstStyle/>
        <a:p>
          <a:endParaRPr lang="cs-CZ"/>
        </a:p>
      </dgm:t>
    </dgm:pt>
    <dgm:pt modelId="{2D633985-DEE1-41DF-A92A-6BEA2B33AD43}" type="sibTrans" cxnId="{B27E5510-0DC5-4759-BA2A-E103AF07DBE0}">
      <dgm:prSet/>
      <dgm:spPr/>
      <dgm:t>
        <a:bodyPr/>
        <a:lstStyle/>
        <a:p>
          <a:endParaRPr lang="cs-CZ"/>
        </a:p>
      </dgm:t>
    </dgm:pt>
    <dgm:pt modelId="{96AC3531-A3A8-472A-A24B-2CCD6E4E0CCE}" type="pres">
      <dgm:prSet presAssocID="{A1BE83AF-AACC-4FD2-A5C7-9D6BFAE911B2}" presName="Name0" presStyleCnt="0">
        <dgm:presLayoutVars>
          <dgm:chMax val="1"/>
          <dgm:chPref val="1"/>
        </dgm:presLayoutVars>
      </dgm:prSet>
      <dgm:spPr/>
    </dgm:pt>
    <dgm:pt modelId="{640EE9E5-430B-4313-9F00-4EAFF0E4D4E2}" type="pres">
      <dgm:prSet presAssocID="{6DA03F4D-E4A8-447B-BEA8-1F402AABC6BA}" presName="Parent" presStyleLbl="node0" presStyleIdx="0" presStyleCnt="1" custScaleX="147714" custScaleY="151319">
        <dgm:presLayoutVars>
          <dgm:chMax val="5"/>
          <dgm:chPref val="5"/>
        </dgm:presLayoutVars>
      </dgm:prSet>
      <dgm:spPr/>
      <dgm:t>
        <a:bodyPr/>
        <a:lstStyle/>
        <a:p>
          <a:endParaRPr lang="cs-CZ"/>
        </a:p>
      </dgm:t>
    </dgm:pt>
    <dgm:pt modelId="{418120E0-2459-4787-82D8-9D45399AFE56}" type="pres">
      <dgm:prSet presAssocID="{6DA03F4D-E4A8-447B-BEA8-1F402AABC6BA}" presName="Accent2" presStyleLbl="node1" presStyleIdx="0" presStyleCnt="19"/>
      <dgm:spPr/>
    </dgm:pt>
    <dgm:pt modelId="{3BD145CE-0820-4BE9-82E3-AC9D64148F98}" type="pres">
      <dgm:prSet presAssocID="{6DA03F4D-E4A8-447B-BEA8-1F402AABC6BA}" presName="Accent3" presStyleLbl="node1" presStyleIdx="1" presStyleCnt="19" custLinFactX="400000" custLinFactY="-219875" custLinFactNeighborX="406069" custLinFactNeighborY="-300000"/>
      <dgm:spPr/>
    </dgm:pt>
    <dgm:pt modelId="{CBD0F8D7-7ED0-4811-9A51-6BBAF09FE905}" type="pres">
      <dgm:prSet presAssocID="{6DA03F4D-E4A8-447B-BEA8-1F402AABC6BA}" presName="Accent4" presStyleLbl="node1" presStyleIdx="2" presStyleCnt="19"/>
      <dgm:spPr/>
    </dgm:pt>
    <dgm:pt modelId="{BB53DFA3-5972-480D-B75C-6A7C8DC79F73}" type="pres">
      <dgm:prSet presAssocID="{6DA03F4D-E4A8-447B-BEA8-1F402AABC6BA}" presName="Accent5" presStyleLbl="node1" presStyleIdx="3" presStyleCnt="19"/>
      <dgm:spPr/>
    </dgm:pt>
    <dgm:pt modelId="{C7741998-B5F3-45A4-BFE4-DBF5E95AF5F2}" type="pres">
      <dgm:prSet presAssocID="{6DA03F4D-E4A8-447B-BEA8-1F402AABC6BA}" presName="Accent6" presStyleLbl="node1" presStyleIdx="4" presStyleCnt="19"/>
      <dgm:spPr/>
    </dgm:pt>
    <dgm:pt modelId="{9AE1D4C4-5EFF-461A-AE5D-EC7F3EE0ADBC}" type="pres">
      <dgm:prSet presAssocID="{FC63CD40-C8C6-4B14-98BB-98DC21A6C65D}" presName="Child1" presStyleLbl="node1" presStyleIdx="5" presStyleCnt="19" custScaleX="196431" custScaleY="190572" custLinFactY="-13163" custLinFactNeighborX="-50013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DDF4AC7-6E26-4B67-A7A5-4966ECB9408F}" type="pres">
      <dgm:prSet presAssocID="{FC63CD40-C8C6-4B14-98BB-98DC21A6C65D}" presName="Accent7" presStyleCnt="0"/>
      <dgm:spPr/>
    </dgm:pt>
    <dgm:pt modelId="{277FD0CF-A037-4FE3-9D98-D97C769E550B}" type="pres">
      <dgm:prSet presAssocID="{FC63CD40-C8C6-4B14-98BB-98DC21A6C65D}" presName="AccentHold1" presStyleLbl="node1" presStyleIdx="6" presStyleCnt="19"/>
      <dgm:spPr/>
    </dgm:pt>
    <dgm:pt modelId="{D9D7104F-5390-4339-A3EF-0FD1EC8D121D}" type="pres">
      <dgm:prSet presAssocID="{FC63CD40-C8C6-4B14-98BB-98DC21A6C65D}" presName="Accent8" presStyleCnt="0"/>
      <dgm:spPr/>
    </dgm:pt>
    <dgm:pt modelId="{7A186A55-1BD3-4873-8272-6E895E67E4A2}" type="pres">
      <dgm:prSet presAssocID="{FC63CD40-C8C6-4B14-98BB-98DC21A6C65D}" presName="AccentHold2" presStyleLbl="node1" presStyleIdx="7" presStyleCnt="19" custLinFactNeighborX="17751" custLinFactNeighborY="-63443"/>
      <dgm:spPr/>
    </dgm:pt>
    <dgm:pt modelId="{C4217C88-EF41-49FA-BC24-2AC07664000C}" type="pres">
      <dgm:prSet presAssocID="{7B9EF61D-F24B-4847-9231-59317B0B7373}" presName="Child2" presStyleLbl="node1" presStyleIdx="8" presStyleCnt="19" custScaleX="165456" custScaleY="165456" custLinFactNeighborX="23018" custLinFactNeighborY="135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A408D00-67EC-452B-B59A-A076F94649B5}" type="pres">
      <dgm:prSet presAssocID="{7B9EF61D-F24B-4847-9231-59317B0B7373}" presName="Accent9" presStyleCnt="0"/>
      <dgm:spPr/>
    </dgm:pt>
    <dgm:pt modelId="{A4F6E5DE-E7B5-4D51-8242-8220967BD53D}" type="pres">
      <dgm:prSet presAssocID="{7B9EF61D-F24B-4847-9231-59317B0B7373}" presName="AccentHold1" presStyleLbl="node1" presStyleIdx="9" presStyleCnt="19"/>
      <dgm:spPr/>
    </dgm:pt>
    <dgm:pt modelId="{91154650-F9D5-4E7E-A855-B7F27D11E53E}" type="pres">
      <dgm:prSet presAssocID="{7B9EF61D-F24B-4847-9231-59317B0B7373}" presName="Accent10" presStyleCnt="0"/>
      <dgm:spPr/>
    </dgm:pt>
    <dgm:pt modelId="{3CA315E1-FFA1-41B5-9733-D3376009915E}" type="pres">
      <dgm:prSet presAssocID="{7B9EF61D-F24B-4847-9231-59317B0B7373}" presName="AccentHold2" presStyleLbl="node1" presStyleIdx="10" presStyleCnt="19" custLinFactY="-100000" custLinFactNeighborX="-7635" custLinFactNeighborY="-134914"/>
      <dgm:spPr/>
    </dgm:pt>
    <dgm:pt modelId="{1BBA9447-64E5-4402-920F-6C1BF6F665C6}" type="pres">
      <dgm:prSet presAssocID="{7B9EF61D-F24B-4847-9231-59317B0B7373}" presName="Accent11" presStyleCnt="0"/>
      <dgm:spPr/>
    </dgm:pt>
    <dgm:pt modelId="{72E4C01A-4308-4C76-A484-A1B6A86B1D5A}" type="pres">
      <dgm:prSet presAssocID="{7B9EF61D-F24B-4847-9231-59317B0B7373}" presName="AccentHold3" presStyleLbl="node1" presStyleIdx="11" presStyleCnt="19"/>
      <dgm:spPr/>
    </dgm:pt>
    <dgm:pt modelId="{94F70C1E-C111-4E14-85BC-DB929583E0C7}" type="pres">
      <dgm:prSet presAssocID="{0F9EEC39-39BE-4014-A792-526921233877}" presName="Child3" presStyleLbl="node1" presStyleIdx="12" presStyleCnt="19" custScaleX="181380" custScaleY="180126" custLinFactNeighborX="-52431" custLinFactNeighborY="39647">
        <dgm:presLayoutVars>
          <dgm:chMax val="0"/>
          <dgm:chPref val="0"/>
        </dgm:presLayoutVars>
      </dgm:prSet>
      <dgm:spPr/>
    </dgm:pt>
    <dgm:pt modelId="{64B48885-D4E4-46EB-8D4D-CEC4BA541AD8}" type="pres">
      <dgm:prSet presAssocID="{0F9EEC39-39BE-4014-A792-526921233877}" presName="Accent12" presStyleCnt="0"/>
      <dgm:spPr/>
    </dgm:pt>
    <dgm:pt modelId="{39C2A0E9-341E-44D6-B596-EA6894891E4C}" type="pres">
      <dgm:prSet presAssocID="{0F9EEC39-39BE-4014-A792-526921233877}" presName="AccentHold1" presStyleLbl="node1" presStyleIdx="13" presStyleCnt="19" custLinFactX="169955" custLinFactNeighborX="200000" custLinFactNeighborY="97236"/>
      <dgm:spPr/>
    </dgm:pt>
    <dgm:pt modelId="{CD35C9E5-AAD2-48F5-8C14-B59477901429}" type="pres">
      <dgm:prSet presAssocID="{5777D01D-F30C-47E4-94A5-C5F2801EECA9}" presName="Child4" presStyleLbl="node1" presStyleIdx="14" presStyleCnt="19" custScaleX="148827" custScaleY="148827" custLinFactX="-16440" custLinFactNeighborX="-100000" custLinFactNeighborY="-3247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EDEDF40-E0E2-4B53-B095-64A4EA4D7D99}" type="pres">
      <dgm:prSet presAssocID="{5777D01D-F30C-47E4-94A5-C5F2801EECA9}" presName="Accent13" presStyleCnt="0"/>
      <dgm:spPr/>
    </dgm:pt>
    <dgm:pt modelId="{A9895209-8298-47BD-9D5D-0A06C4306AEC}" type="pres">
      <dgm:prSet presAssocID="{5777D01D-F30C-47E4-94A5-C5F2801EECA9}" presName="AccentHold1" presStyleLbl="node1" presStyleIdx="15" presStyleCnt="19"/>
      <dgm:spPr/>
    </dgm:pt>
    <dgm:pt modelId="{7DA56A96-C5E2-4CE5-A10B-00870B1234CD}" type="pres">
      <dgm:prSet presAssocID="{FF504C02-6DEF-4268-A3AA-C5ACE5C512B5}" presName="Child5" presStyleLbl="node1" presStyleIdx="16" presStyleCnt="19" custScaleX="135772" custScaleY="135772" custLinFactNeighborX="7277" custLinFactNeighborY="-6328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D0E9FB8-990B-4371-B2DB-D529CBC4CE60}" type="pres">
      <dgm:prSet presAssocID="{FF504C02-6DEF-4268-A3AA-C5ACE5C512B5}" presName="Accent15" presStyleCnt="0"/>
      <dgm:spPr/>
    </dgm:pt>
    <dgm:pt modelId="{7232236E-C23D-4D56-8406-3C3761710FC3}" type="pres">
      <dgm:prSet presAssocID="{FF504C02-6DEF-4268-A3AA-C5ACE5C512B5}" presName="AccentHold2" presStyleLbl="node1" presStyleIdx="17" presStyleCnt="19"/>
      <dgm:spPr/>
    </dgm:pt>
    <dgm:pt modelId="{CD5F0BAE-CFB9-4DC1-AC4B-A5E20257A394}" type="pres">
      <dgm:prSet presAssocID="{FF504C02-6DEF-4268-A3AA-C5ACE5C512B5}" presName="Accent16" presStyleCnt="0"/>
      <dgm:spPr/>
    </dgm:pt>
    <dgm:pt modelId="{A036C70F-79C0-4C24-97AB-8F5B87FC7D80}" type="pres">
      <dgm:prSet presAssocID="{FF504C02-6DEF-4268-A3AA-C5ACE5C512B5}" presName="AccentHold3" presStyleLbl="node1" presStyleIdx="18" presStyleCnt="19"/>
      <dgm:spPr/>
    </dgm:pt>
  </dgm:ptLst>
  <dgm:cxnLst>
    <dgm:cxn modelId="{0C0FC794-2845-427B-AB4D-F78E62F2D397}" srcId="{6DA03F4D-E4A8-447B-BEA8-1F402AABC6BA}" destId="{7B9EF61D-F24B-4847-9231-59317B0B7373}" srcOrd="1" destOrd="0" parTransId="{B040FC2A-8C11-4E53-B426-31F45A3DBBD0}" sibTransId="{7738A41F-6A7D-495B-9E2A-FBA18A981489}"/>
    <dgm:cxn modelId="{DBA5D1B8-1A51-4976-B1B8-748E1B32BB95}" type="presOf" srcId="{A1BE83AF-AACC-4FD2-A5C7-9D6BFAE911B2}" destId="{96AC3531-A3A8-472A-A24B-2CCD6E4E0CCE}" srcOrd="0" destOrd="0" presId="urn:microsoft.com/office/officeart/2009/3/layout/CircleRelationship"/>
    <dgm:cxn modelId="{82118C1C-6BF3-43A5-8F4C-E744938D645A}" srcId="{6DA03F4D-E4A8-447B-BEA8-1F402AABC6BA}" destId="{0F9EEC39-39BE-4014-A792-526921233877}" srcOrd="2" destOrd="0" parTransId="{5EFA73EB-039A-4AD3-9FCA-35F4D963D130}" sibTransId="{8D150273-6BED-4313-905F-1105FBE82B73}"/>
    <dgm:cxn modelId="{38D04729-F0E0-4A8A-984F-CA319E9F4C48}" srcId="{A1BE83AF-AACC-4FD2-A5C7-9D6BFAE911B2}" destId="{6DA03F4D-E4A8-447B-BEA8-1F402AABC6BA}" srcOrd="0" destOrd="0" parTransId="{7629D83D-6B5F-430D-821B-BB990A128A5A}" sibTransId="{DD1CE5AD-A2C5-46A7-BD59-919966E3BCDD}"/>
    <dgm:cxn modelId="{2787134E-A2FB-407F-8654-03EEA3852463}" type="presOf" srcId="{FC63CD40-C8C6-4B14-98BB-98DC21A6C65D}" destId="{9AE1D4C4-5EFF-461A-AE5D-EC7F3EE0ADBC}" srcOrd="0" destOrd="0" presId="urn:microsoft.com/office/officeart/2009/3/layout/CircleRelationship"/>
    <dgm:cxn modelId="{E8F28805-3791-4ECD-A215-C6641AF246E7}" type="presOf" srcId="{7B9EF61D-F24B-4847-9231-59317B0B7373}" destId="{C4217C88-EF41-49FA-BC24-2AC07664000C}" srcOrd="0" destOrd="0" presId="urn:microsoft.com/office/officeart/2009/3/layout/CircleRelationship"/>
    <dgm:cxn modelId="{73420A66-2A2B-4389-9ABB-304DE01A6B5F}" srcId="{6DA03F4D-E4A8-447B-BEA8-1F402AABC6BA}" destId="{FF504C02-6DEF-4268-A3AA-C5ACE5C512B5}" srcOrd="4" destOrd="0" parTransId="{626B7DBD-80A6-4618-85C6-86A3F3B05D6B}" sibTransId="{250729B2-09CC-4C2E-A56A-76AF90962834}"/>
    <dgm:cxn modelId="{7E4D56D3-39D2-4D3E-95C2-B7295848A06F}" type="presOf" srcId="{5777D01D-F30C-47E4-94A5-C5F2801EECA9}" destId="{CD35C9E5-AAD2-48F5-8C14-B59477901429}" srcOrd="0" destOrd="0" presId="urn:microsoft.com/office/officeart/2009/3/layout/CircleRelationship"/>
    <dgm:cxn modelId="{BA09B44B-3298-4C5B-BD74-A99163A286FA}" srcId="{6DA03F4D-E4A8-447B-BEA8-1F402AABC6BA}" destId="{FC63CD40-C8C6-4B14-98BB-98DC21A6C65D}" srcOrd="0" destOrd="0" parTransId="{9E3D6FEA-11C6-4AC9-8087-E7797CFAC2D6}" sibTransId="{A208609A-1B84-4503-8087-B2454B0F1051}"/>
    <dgm:cxn modelId="{B27E5510-0DC5-4759-BA2A-E103AF07DBE0}" srcId="{6DA03F4D-E4A8-447B-BEA8-1F402AABC6BA}" destId="{ED321389-ECF4-4BF2-B34A-EA18BAE0F692}" srcOrd="5" destOrd="0" parTransId="{F692607C-5BBC-40EF-9299-83E5C608DDA2}" sibTransId="{2D633985-DEE1-41DF-A92A-6BEA2B33AD43}"/>
    <dgm:cxn modelId="{3A4C0614-A43E-46D6-998F-BF20516B33E7}" type="presOf" srcId="{0F9EEC39-39BE-4014-A792-526921233877}" destId="{94F70C1E-C111-4E14-85BC-DB929583E0C7}" srcOrd="0" destOrd="0" presId="urn:microsoft.com/office/officeart/2009/3/layout/CircleRelationship"/>
    <dgm:cxn modelId="{A407B8CA-75DE-498D-8AD7-6CEE7E98B7B3}" type="presOf" srcId="{6DA03F4D-E4A8-447B-BEA8-1F402AABC6BA}" destId="{640EE9E5-430B-4313-9F00-4EAFF0E4D4E2}" srcOrd="0" destOrd="0" presId="urn:microsoft.com/office/officeart/2009/3/layout/CircleRelationship"/>
    <dgm:cxn modelId="{9170B41B-EB73-4B27-8769-48D1AD474E62}" srcId="{6DA03F4D-E4A8-447B-BEA8-1F402AABC6BA}" destId="{5777D01D-F30C-47E4-94A5-C5F2801EECA9}" srcOrd="3" destOrd="0" parTransId="{10A3A5DA-42A8-4CE2-9FE4-DED9EBB710B0}" sibTransId="{570073B9-8A7D-4510-94C6-B67AD35CC7F6}"/>
    <dgm:cxn modelId="{AAE5300F-BA5F-4BC7-8D25-EF58DDBC9630}" type="presOf" srcId="{FF504C02-6DEF-4268-A3AA-C5ACE5C512B5}" destId="{7DA56A96-C5E2-4CE5-A10B-00870B1234CD}" srcOrd="0" destOrd="0" presId="urn:microsoft.com/office/officeart/2009/3/layout/CircleRelationship"/>
    <dgm:cxn modelId="{22A9A3BC-4A2D-4C7A-9812-4A3F3FE29063}" type="presParOf" srcId="{96AC3531-A3A8-472A-A24B-2CCD6E4E0CCE}" destId="{640EE9E5-430B-4313-9F00-4EAFF0E4D4E2}" srcOrd="0" destOrd="0" presId="urn:microsoft.com/office/officeart/2009/3/layout/CircleRelationship"/>
    <dgm:cxn modelId="{E29C9200-CDCD-4C0C-8D35-C0B057E9B703}" type="presParOf" srcId="{96AC3531-A3A8-472A-A24B-2CCD6E4E0CCE}" destId="{418120E0-2459-4787-82D8-9D45399AFE56}" srcOrd="1" destOrd="0" presId="urn:microsoft.com/office/officeart/2009/3/layout/CircleRelationship"/>
    <dgm:cxn modelId="{0AC7E8A6-4522-4EB2-8AB5-090AA56C4A06}" type="presParOf" srcId="{96AC3531-A3A8-472A-A24B-2CCD6E4E0CCE}" destId="{3BD145CE-0820-4BE9-82E3-AC9D64148F98}" srcOrd="2" destOrd="0" presId="urn:microsoft.com/office/officeart/2009/3/layout/CircleRelationship"/>
    <dgm:cxn modelId="{7A248508-2358-4876-85CF-F0615DC0A37F}" type="presParOf" srcId="{96AC3531-A3A8-472A-A24B-2CCD6E4E0CCE}" destId="{CBD0F8D7-7ED0-4811-9A51-6BBAF09FE905}" srcOrd="3" destOrd="0" presId="urn:microsoft.com/office/officeart/2009/3/layout/CircleRelationship"/>
    <dgm:cxn modelId="{95A6D5BA-E9A7-4257-A9F1-CB14AED25BF5}" type="presParOf" srcId="{96AC3531-A3A8-472A-A24B-2CCD6E4E0CCE}" destId="{BB53DFA3-5972-480D-B75C-6A7C8DC79F73}" srcOrd="4" destOrd="0" presId="urn:microsoft.com/office/officeart/2009/3/layout/CircleRelationship"/>
    <dgm:cxn modelId="{195774C1-9AF5-4328-B4DE-14A211862FC9}" type="presParOf" srcId="{96AC3531-A3A8-472A-A24B-2CCD6E4E0CCE}" destId="{C7741998-B5F3-45A4-BFE4-DBF5E95AF5F2}" srcOrd="5" destOrd="0" presId="urn:microsoft.com/office/officeart/2009/3/layout/CircleRelationship"/>
    <dgm:cxn modelId="{8A8F3FF6-A99C-4D13-BE28-AF283E4CD3C9}" type="presParOf" srcId="{96AC3531-A3A8-472A-A24B-2CCD6E4E0CCE}" destId="{9AE1D4C4-5EFF-461A-AE5D-EC7F3EE0ADBC}" srcOrd="6" destOrd="0" presId="urn:microsoft.com/office/officeart/2009/3/layout/CircleRelationship"/>
    <dgm:cxn modelId="{F66D02F8-86F1-43DD-8125-AB2D0913853A}" type="presParOf" srcId="{96AC3531-A3A8-472A-A24B-2CCD6E4E0CCE}" destId="{7DDF4AC7-6E26-4B67-A7A5-4966ECB9408F}" srcOrd="7" destOrd="0" presId="urn:microsoft.com/office/officeart/2009/3/layout/CircleRelationship"/>
    <dgm:cxn modelId="{1EF911EA-8B08-4520-AC7B-78A917E412DC}" type="presParOf" srcId="{7DDF4AC7-6E26-4B67-A7A5-4966ECB9408F}" destId="{277FD0CF-A037-4FE3-9D98-D97C769E550B}" srcOrd="0" destOrd="0" presId="urn:microsoft.com/office/officeart/2009/3/layout/CircleRelationship"/>
    <dgm:cxn modelId="{C573A2DC-45BF-44E2-8F6E-3565875345DD}" type="presParOf" srcId="{96AC3531-A3A8-472A-A24B-2CCD6E4E0CCE}" destId="{D9D7104F-5390-4339-A3EF-0FD1EC8D121D}" srcOrd="8" destOrd="0" presId="urn:microsoft.com/office/officeart/2009/3/layout/CircleRelationship"/>
    <dgm:cxn modelId="{0FD84B7D-424A-4516-965A-1528CE2D0DB5}" type="presParOf" srcId="{D9D7104F-5390-4339-A3EF-0FD1EC8D121D}" destId="{7A186A55-1BD3-4873-8272-6E895E67E4A2}" srcOrd="0" destOrd="0" presId="urn:microsoft.com/office/officeart/2009/3/layout/CircleRelationship"/>
    <dgm:cxn modelId="{792FF5DD-AF00-487E-87EE-1D02DCA58706}" type="presParOf" srcId="{96AC3531-A3A8-472A-A24B-2CCD6E4E0CCE}" destId="{C4217C88-EF41-49FA-BC24-2AC07664000C}" srcOrd="9" destOrd="0" presId="urn:microsoft.com/office/officeart/2009/3/layout/CircleRelationship"/>
    <dgm:cxn modelId="{E73BC99D-6B94-4497-BBE3-98F8F51C8BB4}" type="presParOf" srcId="{96AC3531-A3A8-472A-A24B-2CCD6E4E0CCE}" destId="{EA408D00-67EC-452B-B59A-A076F94649B5}" srcOrd="10" destOrd="0" presId="urn:microsoft.com/office/officeart/2009/3/layout/CircleRelationship"/>
    <dgm:cxn modelId="{E6270261-35B0-463F-A4A5-D072520F7513}" type="presParOf" srcId="{EA408D00-67EC-452B-B59A-A076F94649B5}" destId="{A4F6E5DE-E7B5-4D51-8242-8220967BD53D}" srcOrd="0" destOrd="0" presId="urn:microsoft.com/office/officeart/2009/3/layout/CircleRelationship"/>
    <dgm:cxn modelId="{3BA07313-BF74-46EB-8FDA-248E31CAF9BE}" type="presParOf" srcId="{96AC3531-A3A8-472A-A24B-2CCD6E4E0CCE}" destId="{91154650-F9D5-4E7E-A855-B7F27D11E53E}" srcOrd="11" destOrd="0" presId="urn:microsoft.com/office/officeart/2009/3/layout/CircleRelationship"/>
    <dgm:cxn modelId="{6673ABF5-A2F9-447E-A34D-9C13550F91C2}" type="presParOf" srcId="{91154650-F9D5-4E7E-A855-B7F27D11E53E}" destId="{3CA315E1-FFA1-41B5-9733-D3376009915E}" srcOrd="0" destOrd="0" presId="urn:microsoft.com/office/officeart/2009/3/layout/CircleRelationship"/>
    <dgm:cxn modelId="{6F7A3C9D-1C4F-4893-9D27-9F655D23C5C6}" type="presParOf" srcId="{96AC3531-A3A8-472A-A24B-2CCD6E4E0CCE}" destId="{1BBA9447-64E5-4402-920F-6C1BF6F665C6}" srcOrd="12" destOrd="0" presId="urn:microsoft.com/office/officeart/2009/3/layout/CircleRelationship"/>
    <dgm:cxn modelId="{E080E4DA-997B-414A-99A0-DB34A174AB81}" type="presParOf" srcId="{1BBA9447-64E5-4402-920F-6C1BF6F665C6}" destId="{72E4C01A-4308-4C76-A484-A1B6A86B1D5A}" srcOrd="0" destOrd="0" presId="urn:microsoft.com/office/officeart/2009/3/layout/CircleRelationship"/>
    <dgm:cxn modelId="{A8EF1DF9-B61D-4987-BDC5-941CEEBC8861}" type="presParOf" srcId="{96AC3531-A3A8-472A-A24B-2CCD6E4E0CCE}" destId="{94F70C1E-C111-4E14-85BC-DB929583E0C7}" srcOrd="13" destOrd="0" presId="urn:microsoft.com/office/officeart/2009/3/layout/CircleRelationship"/>
    <dgm:cxn modelId="{E1CD5E25-0085-4520-9F1B-37F520D378AD}" type="presParOf" srcId="{96AC3531-A3A8-472A-A24B-2CCD6E4E0CCE}" destId="{64B48885-D4E4-46EB-8D4D-CEC4BA541AD8}" srcOrd="14" destOrd="0" presId="urn:microsoft.com/office/officeart/2009/3/layout/CircleRelationship"/>
    <dgm:cxn modelId="{EF898BD9-330A-4649-92E4-F12D292FFCC0}" type="presParOf" srcId="{64B48885-D4E4-46EB-8D4D-CEC4BA541AD8}" destId="{39C2A0E9-341E-44D6-B596-EA6894891E4C}" srcOrd="0" destOrd="0" presId="urn:microsoft.com/office/officeart/2009/3/layout/CircleRelationship"/>
    <dgm:cxn modelId="{B3832C41-F267-4933-82B9-942E0D5F2E64}" type="presParOf" srcId="{96AC3531-A3A8-472A-A24B-2CCD6E4E0CCE}" destId="{CD35C9E5-AAD2-48F5-8C14-B59477901429}" srcOrd="15" destOrd="0" presId="urn:microsoft.com/office/officeart/2009/3/layout/CircleRelationship"/>
    <dgm:cxn modelId="{BF2365C9-7EFA-49B7-8807-F9D7F5F9AB38}" type="presParOf" srcId="{96AC3531-A3A8-472A-A24B-2CCD6E4E0CCE}" destId="{FEDEDF40-E0E2-4B53-B095-64A4EA4D7D99}" srcOrd="16" destOrd="0" presId="urn:microsoft.com/office/officeart/2009/3/layout/CircleRelationship"/>
    <dgm:cxn modelId="{89F7C5A7-A768-4BB9-8598-44F7BCFC07D3}" type="presParOf" srcId="{FEDEDF40-E0E2-4B53-B095-64A4EA4D7D99}" destId="{A9895209-8298-47BD-9D5D-0A06C4306AEC}" srcOrd="0" destOrd="0" presId="urn:microsoft.com/office/officeart/2009/3/layout/CircleRelationship"/>
    <dgm:cxn modelId="{C2DE9206-7C79-41CA-8835-BD11F1709202}" type="presParOf" srcId="{96AC3531-A3A8-472A-A24B-2CCD6E4E0CCE}" destId="{7DA56A96-C5E2-4CE5-A10B-00870B1234CD}" srcOrd="17" destOrd="0" presId="urn:microsoft.com/office/officeart/2009/3/layout/CircleRelationship"/>
    <dgm:cxn modelId="{803E969C-DC02-4E63-8A00-1F5A5473F291}" type="presParOf" srcId="{96AC3531-A3A8-472A-A24B-2CCD6E4E0CCE}" destId="{0D0E9FB8-990B-4371-B2DB-D529CBC4CE60}" srcOrd="18" destOrd="0" presId="urn:microsoft.com/office/officeart/2009/3/layout/CircleRelationship"/>
    <dgm:cxn modelId="{DFCE0755-ECAB-45C3-9C2B-DBE6A4085946}" type="presParOf" srcId="{0D0E9FB8-990B-4371-B2DB-D529CBC4CE60}" destId="{7232236E-C23D-4D56-8406-3C3761710FC3}" srcOrd="0" destOrd="0" presId="urn:microsoft.com/office/officeart/2009/3/layout/CircleRelationship"/>
    <dgm:cxn modelId="{8B91A36F-49C0-4B4F-8ED6-C9887784A7C7}" type="presParOf" srcId="{96AC3531-A3A8-472A-A24B-2CCD6E4E0CCE}" destId="{CD5F0BAE-CFB9-4DC1-AC4B-A5E20257A394}" srcOrd="19" destOrd="0" presId="urn:microsoft.com/office/officeart/2009/3/layout/CircleRelationship"/>
    <dgm:cxn modelId="{1943AA1E-5211-4FC6-82AB-6C0C6BD552BA}" type="presParOf" srcId="{CD5F0BAE-CFB9-4DC1-AC4B-A5E20257A394}" destId="{A036C70F-79C0-4C24-97AB-8F5B87FC7D8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54F8AB-41D5-422F-A603-1C6D4686AEE2}" type="doc">
      <dgm:prSet loTypeId="urn:microsoft.com/office/officeart/2008/layout/AlternatingHexagons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958B18F-7889-4A17-BCBF-9A6280B2D6E9}">
      <dgm:prSet phldrT="[Text]"/>
      <dgm:spPr/>
      <dgm:t>
        <a:bodyPr/>
        <a:lstStyle/>
        <a:p>
          <a:r>
            <a:rPr lang="cs-CZ" dirty="0" smtClean="0"/>
            <a:t>nákup dat</a:t>
          </a:r>
          <a:endParaRPr lang="cs-CZ" dirty="0"/>
        </a:p>
      </dgm:t>
    </dgm:pt>
    <dgm:pt modelId="{8E5A8420-8944-4E5D-B0A0-9986B52CAFC2}" type="parTrans" cxnId="{93441586-565D-4C47-87CC-1E2DB9450C87}">
      <dgm:prSet/>
      <dgm:spPr/>
      <dgm:t>
        <a:bodyPr/>
        <a:lstStyle/>
        <a:p>
          <a:endParaRPr lang="cs-CZ"/>
        </a:p>
      </dgm:t>
    </dgm:pt>
    <dgm:pt modelId="{7329771F-BE4C-40DF-AB71-F08A57540F8B}" type="sibTrans" cxnId="{93441586-565D-4C47-87CC-1E2DB9450C87}">
      <dgm:prSet/>
      <dgm:spPr/>
      <dgm:t>
        <a:bodyPr/>
        <a:lstStyle/>
        <a:p>
          <a:endParaRPr lang="cs-CZ"/>
        </a:p>
      </dgm:t>
    </dgm:pt>
    <dgm:pt modelId="{F6935747-B6A5-4C82-9B54-1B9D7F195635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krádež dat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01AFB8B6-F828-42EF-A58C-C502BF822C3A}" type="parTrans" cxnId="{761A45C1-19AA-4CC6-A29B-794203CBD09A}">
      <dgm:prSet/>
      <dgm:spPr/>
      <dgm:t>
        <a:bodyPr/>
        <a:lstStyle/>
        <a:p>
          <a:endParaRPr lang="cs-CZ"/>
        </a:p>
      </dgm:t>
    </dgm:pt>
    <dgm:pt modelId="{83408C5F-0AC6-4382-AB14-E7296B6B9721}" type="sibTrans" cxnId="{761A45C1-19AA-4CC6-A29B-794203CBD09A}">
      <dgm:prSet/>
      <dgm:spPr/>
      <dgm:t>
        <a:bodyPr/>
        <a:lstStyle/>
        <a:p>
          <a:endParaRPr lang="cs-CZ"/>
        </a:p>
      </dgm:t>
    </dgm:pt>
    <dgm:pt modelId="{D560C808-A46F-41A5-BE4E-18E69FB0A22F}">
      <dgm:prSet phldrT="[Text]"/>
      <dgm:spPr/>
      <dgm:t>
        <a:bodyPr/>
        <a:lstStyle/>
        <a:p>
          <a:r>
            <a:rPr lang="cs-CZ" dirty="0" smtClean="0"/>
            <a:t>vlastní měření</a:t>
          </a:r>
          <a:endParaRPr lang="cs-CZ" dirty="0"/>
        </a:p>
      </dgm:t>
    </dgm:pt>
    <dgm:pt modelId="{9EAE2D10-F7FF-4AEA-88E7-99602CD498F7}" type="parTrans" cxnId="{BAAB2396-20B6-4524-8959-676FF6905AC0}">
      <dgm:prSet/>
      <dgm:spPr/>
      <dgm:t>
        <a:bodyPr/>
        <a:lstStyle/>
        <a:p>
          <a:endParaRPr lang="cs-CZ"/>
        </a:p>
      </dgm:t>
    </dgm:pt>
    <dgm:pt modelId="{BBAA06DD-36FA-4C13-A863-3AF4976EBDF2}" type="sibTrans" cxnId="{BAAB2396-20B6-4524-8959-676FF6905AC0}">
      <dgm:prSet/>
      <dgm:spPr/>
      <dgm:t>
        <a:bodyPr/>
        <a:lstStyle/>
        <a:p>
          <a:endParaRPr lang="cs-CZ"/>
        </a:p>
      </dgm:t>
    </dgm:pt>
    <dgm:pt modelId="{42085400-EB35-4202-8186-9DFA6BF059AC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digitalizace cizích podkladů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F026E10B-90D1-4C9E-86D4-9BD8C7A587C2}" type="parTrans" cxnId="{8CE8BBC5-4BB8-4284-B666-CD6B2B8690C8}">
      <dgm:prSet/>
      <dgm:spPr/>
      <dgm:t>
        <a:bodyPr/>
        <a:lstStyle/>
        <a:p>
          <a:endParaRPr lang="cs-CZ"/>
        </a:p>
      </dgm:t>
    </dgm:pt>
    <dgm:pt modelId="{B6A3ECA7-4F89-4A73-A7A6-60A26C9306DD}" type="sibTrans" cxnId="{8CE8BBC5-4BB8-4284-B666-CD6B2B8690C8}">
      <dgm:prSet/>
      <dgm:spPr/>
      <dgm:t>
        <a:bodyPr/>
        <a:lstStyle/>
        <a:p>
          <a:endParaRPr lang="cs-CZ"/>
        </a:p>
      </dgm:t>
    </dgm:pt>
    <dgm:pt modelId="{8D9A6376-D55E-45EF-AEA9-BBDC26C59E7C}">
      <dgm:prSet phldrT="[Text]"/>
      <dgm:spPr/>
      <dgm:t>
        <a:bodyPr/>
        <a:lstStyle/>
        <a:p>
          <a:r>
            <a:rPr lang="cs-CZ" dirty="0" smtClean="0"/>
            <a:t>využití licencí</a:t>
          </a:r>
          <a:endParaRPr lang="cs-CZ" dirty="0"/>
        </a:p>
      </dgm:t>
    </dgm:pt>
    <dgm:pt modelId="{E4C6A5C5-5316-47E1-A0CA-B57FE04DAC85}" type="parTrans" cxnId="{653C6824-8D6E-4F61-AAF5-43E09616E363}">
      <dgm:prSet/>
      <dgm:spPr/>
      <dgm:t>
        <a:bodyPr/>
        <a:lstStyle/>
        <a:p>
          <a:endParaRPr lang="cs-CZ"/>
        </a:p>
      </dgm:t>
    </dgm:pt>
    <dgm:pt modelId="{3B9E8F81-1523-4405-A45F-332155D599AD}" type="sibTrans" cxnId="{653C6824-8D6E-4F61-AAF5-43E09616E363}">
      <dgm:prSet/>
      <dgm:spPr/>
      <dgm:t>
        <a:bodyPr/>
        <a:lstStyle/>
        <a:p>
          <a:endParaRPr lang="cs-CZ"/>
        </a:p>
      </dgm:t>
    </dgm:pt>
    <dgm:pt modelId="{1206AF51-5FAF-49A7-97D2-1718EB8AF4D5}">
      <dgm:prSet phldrT="[Text]"/>
      <dgm:spPr/>
      <dgm:t>
        <a:bodyPr/>
        <a:lstStyle/>
        <a:p>
          <a:r>
            <a:rPr lang="cs-CZ" b="1" dirty="0" smtClean="0">
              <a:solidFill>
                <a:schemeClr val="bg1">
                  <a:lumMod val="50000"/>
                </a:schemeClr>
              </a:solidFill>
            </a:rPr>
            <a:t>neoprávněné využití WMS</a:t>
          </a:r>
          <a:endParaRPr lang="cs-CZ" b="1" dirty="0">
            <a:solidFill>
              <a:schemeClr val="bg1">
                <a:lumMod val="50000"/>
              </a:schemeClr>
            </a:solidFill>
          </a:endParaRPr>
        </a:p>
      </dgm:t>
    </dgm:pt>
    <dgm:pt modelId="{63893CC6-9FF9-45E8-A9EF-D028290C208B}" type="parTrans" cxnId="{99B5D8BF-B108-4FB7-80EB-81211EF3743A}">
      <dgm:prSet/>
      <dgm:spPr/>
      <dgm:t>
        <a:bodyPr/>
        <a:lstStyle/>
        <a:p>
          <a:endParaRPr lang="cs-CZ"/>
        </a:p>
      </dgm:t>
    </dgm:pt>
    <dgm:pt modelId="{2C203122-FF31-4732-9919-0BDC668B28FF}" type="sibTrans" cxnId="{99B5D8BF-B108-4FB7-80EB-81211EF3743A}">
      <dgm:prSet/>
      <dgm:spPr/>
      <dgm:t>
        <a:bodyPr/>
        <a:lstStyle/>
        <a:p>
          <a:endParaRPr lang="cs-CZ"/>
        </a:p>
      </dgm:t>
    </dgm:pt>
    <dgm:pt modelId="{97142225-62DC-460C-B550-8FE675F96416}" type="pres">
      <dgm:prSet presAssocID="{9A54F8AB-41D5-422F-A603-1C6D4686AEE2}" presName="Name0" presStyleCnt="0">
        <dgm:presLayoutVars>
          <dgm:chMax/>
          <dgm:chPref/>
          <dgm:dir/>
          <dgm:animLvl val="lvl"/>
        </dgm:presLayoutVars>
      </dgm:prSet>
      <dgm:spPr/>
    </dgm:pt>
    <dgm:pt modelId="{6842700B-126E-423C-98B0-5178036645BB}" type="pres">
      <dgm:prSet presAssocID="{D958B18F-7889-4A17-BCBF-9A6280B2D6E9}" presName="composite" presStyleCnt="0"/>
      <dgm:spPr/>
    </dgm:pt>
    <dgm:pt modelId="{5195E50C-D501-4733-920B-10B7387A5F11}" type="pres">
      <dgm:prSet presAssocID="{D958B18F-7889-4A17-BCBF-9A6280B2D6E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CF4A5386-6867-4DD3-972F-FA1DC430170A}" type="pres">
      <dgm:prSet presAssocID="{D958B18F-7889-4A17-BCBF-9A6280B2D6E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70A1E46-ED99-4D02-9D77-CC3F1FC9AA42}" type="pres">
      <dgm:prSet presAssocID="{D958B18F-7889-4A17-BCBF-9A6280B2D6E9}" presName="BalanceSpacing" presStyleCnt="0"/>
      <dgm:spPr/>
    </dgm:pt>
    <dgm:pt modelId="{CA1F2FFB-E2CF-4F41-9E5D-63D070D4D696}" type="pres">
      <dgm:prSet presAssocID="{D958B18F-7889-4A17-BCBF-9A6280B2D6E9}" presName="BalanceSpacing1" presStyleCnt="0"/>
      <dgm:spPr/>
    </dgm:pt>
    <dgm:pt modelId="{E13CEF7F-63C8-49E8-8328-199A3DCE777C}" type="pres">
      <dgm:prSet presAssocID="{7329771F-BE4C-40DF-AB71-F08A57540F8B}" presName="Accent1Text" presStyleLbl="node1" presStyleIdx="1" presStyleCnt="6"/>
      <dgm:spPr/>
    </dgm:pt>
    <dgm:pt modelId="{DF22C619-FE7D-4603-B6A2-A5EFDE073A26}" type="pres">
      <dgm:prSet presAssocID="{7329771F-BE4C-40DF-AB71-F08A57540F8B}" presName="spaceBetweenRectangles" presStyleCnt="0"/>
      <dgm:spPr/>
    </dgm:pt>
    <dgm:pt modelId="{DEA8EB42-ED7B-4E9B-B12A-689887FC0B11}" type="pres">
      <dgm:prSet presAssocID="{D560C808-A46F-41A5-BE4E-18E69FB0A22F}" presName="composite" presStyleCnt="0"/>
      <dgm:spPr/>
    </dgm:pt>
    <dgm:pt modelId="{1F07427A-30D2-4F7D-A954-DF9F01B3E967}" type="pres">
      <dgm:prSet presAssocID="{D560C808-A46F-41A5-BE4E-18E69FB0A22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22C33F6F-5955-4C89-B745-E337CD74E410}" type="pres">
      <dgm:prSet presAssocID="{D560C808-A46F-41A5-BE4E-18E69FB0A22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563C2D-66F9-4F99-8979-546A7E0D29D9}" type="pres">
      <dgm:prSet presAssocID="{D560C808-A46F-41A5-BE4E-18E69FB0A22F}" presName="BalanceSpacing" presStyleCnt="0"/>
      <dgm:spPr/>
    </dgm:pt>
    <dgm:pt modelId="{049244B0-1FE2-4AF7-98C1-5D26BFEF9299}" type="pres">
      <dgm:prSet presAssocID="{D560C808-A46F-41A5-BE4E-18E69FB0A22F}" presName="BalanceSpacing1" presStyleCnt="0"/>
      <dgm:spPr/>
    </dgm:pt>
    <dgm:pt modelId="{4CED7AC8-7A5F-42FD-825A-C14B8ACA6D8A}" type="pres">
      <dgm:prSet presAssocID="{BBAA06DD-36FA-4C13-A863-3AF4976EBDF2}" presName="Accent1Text" presStyleLbl="node1" presStyleIdx="3" presStyleCnt="6"/>
      <dgm:spPr/>
    </dgm:pt>
    <dgm:pt modelId="{4D95C204-AD43-4063-828B-87E2207384F9}" type="pres">
      <dgm:prSet presAssocID="{BBAA06DD-36FA-4C13-A863-3AF4976EBDF2}" presName="spaceBetweenRectangles" presStyleCnt="0"/>
      <dgm:spPr/>
    </dgm:pt>
    <dgm:pt modelId="{2B0DDB59-7EE9-444D-A1EF-53A0E144F70C}" type="pres">
      <dgm:prSet presAssocID="{8D9A6376-D55E-45EF-AEA9-BBDC26C59E7C}" presName="composite" presStyleCnt="0"/>
      <dgm:spPr/>
    </dgm:pt>
    <dgm:pt modelId="{8406DE31-CEC1-4056-B302-D2328A465862}" type="pres">
      <dgm:prSet presAssocID="{8D9A6376-D55E-45EF-AEA9-BBDC26C59E7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E1C439-1104-47C7-AB42-B12DC61230EF}" type="pres">
      <dgm:prSet presAssocID="{8D9A6376-D55E-45EF-AEA9-BBDC26C59E7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DBAA1E-0BDC-4B19-98FE-7844FFB8EF7A}" type="pres">
      <dgm:prSet presAssocID="{8D9A6376-D55E-45EF-AEA9-BBDC26C59E7C}" presName="BalanceSpacing" presStyleCnt="0"/>
      <dgm:spPr/>
    </dgm:pt>
    <dgm:pt modelId="{F42A9E87-4764-4D87-9E3E-238CB55D5EE9}" type="pres">
      <dgm:prSet presAssocID="{8D9A6376-D55E-45EF-AEA9-BBDC26C59E7C}" presName="BalanceSpacing1" presStyleCnt="0"/>
      <dgm:spPr/>
    </dgm:pt>
    <dgm:pt modelId="{2EF92F59-B18B-4CF9-80F3-C0CF24B1CF99}" type="pres">
      <dgm:prSet presAssocID="{3B9E8F81-1523-4405-A45F-332155D599AD}" presName="Accent1Text" presStyleLbl="node1" presStyleIdx="5" presStyleCnt="6"/>
      <dgm:spPr/>
    </dgm:pt>
  </dgm:ptLst>
  <dgm:cxnLst>
    <dgm:cxn modelId="{99B5D8BF-B108-4FB7-80EB-81211EF3743A}" srcId="{8D9A6376-D55E-45EF-AEA9-BBDC26C59E7C}" destId="{1206AF51-5FAF-49A7-97D2-1718EB8AF4D5}" srcOrd="0" destOrd="0" parTransId="{63893CC6-9FF9-45E8-A9EF-D028290C208B}" sibTransId="{2C203122-FF31-4732-9919-0BDC668B28FF}"/>
    <dgm:cxn modelId="{812CF426-863E-4251-9051-B6B2F6FEDC35}" type="presOf" srcId="{1206AF51-5FAF-49A7-97D2-1718EB8AF4D5}" destId="{99E1C439-1104-47C7-AB42-B12DC61230EF}" srcOrd="0" destOrd="0" presId="urn:microsoft.com/office/officeart/2008/layout/AlternatingHexagons"/>
    <dgm:cxn modelId="{98EE6B7E-4833-4456-A576-B45F6FE75522}" type="presOf" srcId="{42085400-EB35-4202-8186-9DFA6BF059AC}" destId="{22C33F6F-5955-4C89-B745-E337CD74E410}" srcOrd="0" destOrd="0" presId="urn:microsoft.com/office/officeart/2008/layout/AlternatingHexagons"/>
    <dgm:cxn modelId="{3E4DDF41-B908-479B-9A8F-7EAF54F08FB4}" type="presOf" srcId="{F6935747-B6A5-4C82-9B54-1B9D7F195635}" destId="{CF4A5386-6867-4DD3-972F-FA1DC430170A}" srcOrd="0" destOrd="0" presId="urn:microsoft.com/office/officeart/2008/layout/AlternatingHexagons"/>
    <dgm:cxn modelId="{3B178DBD-EC73-4C37-B838-C4947456FBDA}" type="presOf" srcId="{8D9A6376-D55E-45EF-AEA9-BBDC26C59E7C}" destId="{8406DE31-CEC1-4056-B302-D2328A465862}" srcOrd="0" destOrd="0" presId="urn:microsoft.com/office/officeart/2008/layout/AlternatingHexagons"/>
    <dgm:cxn modelId="{653C6824-8D6E-4F61-AAF5-43E09616E363}" srcId="{9A54F8AB-41D5-422F-A603-1C6D4686AEE2}" destId="{8D9A6376-D55E-45EF-AEA9-BBDC26C59E7C}" srcOrd="2" destOrd="0" parTransId="{E4C6A5C5-5316-47E1-A0CA-B57FE04DAC85}" sibTransId="{3B9E8F81-1523-4405-A45F-332155D599AD}"/>
    <dgm:cxn modelId="{2C3D93F0-DE63-4103-A2D9-D33849B00655}" type="presOf" srcId="{D560C808-A46F-41A5-BE4E-18E69FB0A22F}" destId="{1F07427A-30D2-4F7D-A954-DF9F01B3E967}" srcOrd="0" destOrd="0" presId="urn:microsoft.com/office/officeart/2008/layout/AlternatingHexagons"/>
    <dgm:cxn modelId="{761A45C1-19AA-4CC6-A29B-794203CBD09A}" srcId="{D958B18F-7889-4A17-BCBF-9A6280B2D6E9}" destId="{F6935747-B6A5-4C82-9B54-1B9D7F195635}" srcOrd="0" destOrd="0" parTransId="{01AFB8B6-F828-42EF-A58C-C502BF822C3A}" sibTransId="{83408C5F-0AC6-4382-AB14-E7296B6B9721}"/>
    <dgm:cxn modelId="{B0D66C28-0949-49E2-9269-0E2AB2ADF968}" type="presOf" srcId="{9A54F8AB-41D5-422F-A603-1C6D4686AEE2}" destId="{97142225-62DC-460C-B550-8FE675F96416}" srcOrd="0" destOrd="0" presId="urn:microsoft.com/office/officeart/2008/layout/AlternatingHexagons"/>
    <dgm:cxn modelId="{FA422389-9328-4E2B-9291-DD58E7981161}" type="presOf" srcId="{BBAA06DD-36FA-4C13-A863-3AF4976EBDF2}" destId="{4CED7AC8-7A5F-42FD-825A-C14B8ACA6D8A}" srcOrd="0" destOrd="0" presId="urn:microsoft.com/office/officeart/2008/layout/AlternatingHexagons"/>
    <dgm:cxn modelId="{D16B6D87-1EB7-4BF6-8AEF-996B264D029F}" type="presOf" srcId="{3B9E8F81-1523-4405-A45F-332155D599AD}" destId="{2EF92F59-B18B-4CF9-80F3-C0CF24B1CF99}" srcOrd="0" destOrd="0" presId="urn:microsoft.com/office/officeart/2008/layout/AlternatingHexagons"/>
    <dgm:cxn modelId="{C7A2ED24-C01D-4277-95A2-980E1D2796F5}" type="presOf" srcId="{7329771F-BE4C-40DF-AB71-F08A57540F8B}" destId="{E13CEF7F-63C8-49E8-8328-199A3DCE777C}" srcOrd="0" destOrd="0" presId="urn:microsoft.com/office/officeart/2008/layout/AlternatingHexagons"/>
    <dgm:cxn modelId="{BAAB2396-20B6-4524-8959-676FF6905AC0}" srcId="{9A54F8AB-41D5-422F-A603-1C6D4686AEE2}" destId="{D560C808-A46F-41A5-BE4E-18E69FB0A22F}" srcOrd="1" destOrd="0" parTransId="{9EAE2D10-F7FF-4AEA-88E7-99602CD498F7}" sibTransId="{BBAA06DD-36FA-4C13-A863-3AF4976EBDF2}"/>
    <dgm:cxn modelId="{8CE8BBC5-4BB8-4284-B666-CD6B2B8690C8}" srcId="{D560C808-A46F-41A5-BE4E-18E69FB0A22F}" destId="{42085400-EB35-4202-8186-9DFA6BF059AC}" srcOrd="0" destOrd="0" parTransId="{F026E10B-90D1-4C9E-86D4-9BD8C7A587C2}" sibTransId="{B6A3ECA7-4F89-4A73-A7A6-60A26C9306DD}"/>
    <dgm:cxn modelId="{93441586-565D-4C47-87CC-1E2DB9450C87}" srcId="{9A54F8AB-41D5-422F-A603-1C6D4686AEE2}" destId="{D958B18F-7889-4A17-BCBF-9A6280B2D6E9}" srcOrd="0" destOrd="0" parTransId="{8E5A8420-8944-4E5D-B0A0-9986B52CAFC2}" sibTransId="{7329771F-BE4C-40DF-AB71-F08A57540F8B}"/>
    <dgm:cxn modelId="{3DF12D12-5659-452F-9154-1EE9BB346ED0}" type="presOf" srcId="{D958B18F-7889-4A17-BCBF-9A6280B2D6E9}" destId="{5195E50C-D501-4733-920B-10B7387A5F11}" srcOrd="0" destOrd="0" presId="urn:microsoft.com/office/officeart/2008/layout/AlternatingHexagons"/>
    <dgm:cxn modelId="{41FE7312-316A-401F-90EE-A1A635AB8326}" type="presParOf" srcId="{97142225-62DC-460C-B550-8FE675F96416}" destId="{6842700B-126E-423C-98B0-5178036645BB}" srcOrd="0" destOrd="0" presId="urn:microsoft.com/office/officeart/2008/layout/AlternatingHexagons"/>
    <dgm:cxn modelId="{5C9B0F93-E086-4559-B0B1-4C640151E66E}" type="presParOf" srcId="{6842700B-126E-423C-98B0-5178036645BB}" destId="{5195E50C-D501-4733-920B-10B7387A5F11}" srcOrd="0" destOrd="0" presId="urn:microsoft.com/office/officeart/2008/layout/AlternatingHexagons"/>
    <dgm:cxn modelId="{E36D4E66-BF8B-4617-8129-5FF63CC92FCA}" type="presParOf" srcId="{6842700B-126E-423C-98B0-5178036645BB}" destId="{CF4A5386-6867-4DD3-972F-FA1DC430170A}" srcOrd="1" destOrd="0" presId="urn:microsoft.com/office/officeart/2008/layout/AlternatingHexagons"/>
    <dgm:cxn modelId="{492AD6FE-085B-4B0A-92DB-7FC5A074E115}" type="presParOf" srcId="{6842700B-126E-423C-98B0-5178036645BB}" destId="{570A1E46-ED99-4D02-9D77-CC3F1FC9AA42}" srcOrd="2" destOrd="0" presId="urn:microsoft.com/office/officeart/2008/layout/AlternatingHexagons"/>
    <dgm:cxn modelId="{84589ADD-9FD0-4897-B24C-FCE7DC84CCAD}" type="presParOf" srcId="{6842700B-126E-423C-98B0-5178036645BB}" destId="{CA1F2FFB-E2CF-4F41-9E5D-63D070D4D696}" srcOrd="3" destOrd="0" presId="urn:microsoft.com/office/officeart/2008/layout/AlternatingHexagons"/>
    <dgm:cxn modelId="{DF855F40-DFFD-44F1-B8C7-A00AC8D30D39}" type="presParOf" srcId="{6842700B-126E-423C-98B0-5178036645BB}" destId="{E13CEF7F-63C8-49E8-8328-199A3DCE777C}" srcOrd="4" destOrd="0" presId="urn:microsoft.com/office/officeart/2008/layout/AlternatingHexagons"/>
    <dgm:cxn modelId="{BC0CDDC8-81B5-4B17-92E8-0147DAD0EF0C}" type="presParOf" srcId="{97142225-62DC-460C-B550-8FE675F96416}" destId="{DF22C619-FE7D-4603-B6A2-A5EFDE073A26}" srcOrd="1" destOrd="0" presId="urn:microsoft.com/office/officeart/2008/layout/AlternatingHexagons"/>
    <dgm:cxn modelId="{FD8F48D6-0AC1-42D5-9321-CDCB4825F6F2}" type="presParOf" srcId="{97142225-62DC-460C-B550-8FE675F96416}" destId="{DEA8EB42-ED7B-4E9B-B12A-689887FC0B11}" srcOrd="2" destOrd="0" presId="urn:microsoft.com/office/officeart/2008/layout/AlternatingHexagons"/>
    <dgm:cxn modelId="{14E15D9D-793A-4B06-BE78-7E444ED2921C}" type="presParOf" srcId="{DEA8EB42-ED7B-4E9B-B12A-689887FC0B11}" destId="{1F07427A-30D2-4F7D-A954-DF9F01B3E967}" srcOrd="0" destOrd="0" presId="urn:microsoft.com/office/officeart/2008/layout/AlternatingHexagons"/>
    <dgm:cxn modelId="{736BF262-542A-4E93-A1B9-05C39BD47937}" type="presParOf" srcId="{DEA8EB42-ED7B-4E9B-B12A-689887FC0B11}" destId="{22C33F6F-5955-4C89-B745-E337CD74E410}" srcOrd="1" destOrd="0" presId="urn:microsoft.com/office/officeart/2008/layout/AlternatingHexagons"/>
    <dgm:cxn modelId="{D37ACE8C-9A33-4FBE-BDFA-F93DD2A106A2}" type="presParOf" srcId="{DEA8EB42-ED7B-4E9B-B12A-689887FC0B11}" destId="{A4563C2D-66F9-4F99-8979-546A7E0D29D9}" srcOrd="2" destOrd="0" presId="urn:microsoft.com/office/officeart/2008/layout/AlternatingHexagons"/>
    <dgm:cxn modelId="{A6432A7D-B2F6-4ED8-995D-F477DB1381AB}" type="presParOf" srcId="{DEA8EB42-ED7B-4E9B-B12A-689887FC0B11}" destId="{049244B0-1FE2-4AF7-98C1-5D26BFEF9299}" srcOrd="3" destOrd="0" presId="urn:microsoft.com/office/officeart/2008/layout/AlternatingHexagons"/>
    <dgm:cxn modelId="{5EE126F0-10B7-4A2B-A32E-0566AFCEF69A}" type="presParOf" srcId="{DEA8EB42-ED7B-4E9B-B12A-689887FC0B11}" destId="{4CED7AC8-7A5F-42FD-825A-C14B8ACA6D8A}" srcOrd="4" destOrd="0" presId="urn:microsoft.com/office/officeart/2008/layout/AlternatingHexagons"/>
    <dgm:cxn modelId="{6550D08E-8450-4FB6-A279-711A0C9F3B41}" type="presParOf" srcId="{97142225-62DC-460C-B550-8FE675F96416}" destId="{4D95C204-AD43-4063-828B-87E2207384F9}" srcOrd="3" destOrd="0" presId="urn:microsoft.com/office/officeart/2008/layout/AlternatingHexagons"/>
    <dgm:cxn modelId="{30BA76D9-5EA4-4C46-8EFE-E4ED16E17F55}" type="presParOf" srcId="{97142225-62DC-460C-B550-8FE675F96416}" destId="{2B0DDB59-7EE9-444D-A1EF-53A0E144F70C}" srcOrd="4" destOrd="0" presId="urn:microsoft.com/office/officeart/2008/layout/AlternatingHexagons"/>
    <dgm:cxn modelId="{ABC57333-BCF0-4BE5-AE6B-672071728F64}" type="presParOf" srcId="{2B0DDB59-7EE9-444D-A1EF-53A0E144F70C}" destId="{8406DE31-CEC1-4056-B302-D2328A465862}" srcOrd="0" destOrd="0" presId="urn:microsoft.com/office/officeart/2008/layout/AlternatingHexagons"/>
    <dgm:cxn modelId="{9E899445-1223-4FB3-8B9B-B6564C65E6E7}" type="presParOf" srcId="{2B0DDB59-7EE9-444D-A1EF-53A0E144F70C}" destId="{99E1C439-1104-47C7-AB42-B12DC61230EF}" srcOrd="1" destOrd="0" presId="urn:microsoft.com/office/officeart/2008/layout/AlternatingHexagons"/>
    <dgm:cxn modelId="{79D6DB1A-CAD9-478B-ABB3-42A6DBE62968}" type="presParOf" srcId="{2B0DDB59-7EE9-444D-A1EF-53A0E144F70C}" destId="{82DBAA1E-0BDC-4B19-98FE-7844FFB8EF7A}" srcOrd="2" destOrd="0" presId="urn:microsoft.com/office/officeart/2008/layout/AlternatingHexagons"/>
    <dgm:cxn modelId="{9B946581-79DC-4C51-A738-C1A5CCF0F03C}" type="presParOf" srcId="{2B0DDB59-7EE9-444D-A1EF-53A0E144F70C}" destId="{F42A9E87-4764-4D87-9E3E-238CB55D5EE9}" srcOrd="3" destOrd="0" presId="urn:microsoft.com/office/officeart/2008/layout/AlternatingHexagons"/>
    <dgm:cxn modelId="{0B5D6DAF-5BE0-4AC9-80EC-D9AAD7367F47}" type="presParOf" srcId="{2B0DDB59-7EE9-444D-A1EF-53A0E144F70C}" destId="{2EF92F59-B18B-4CF9-80F3-C0CF24B1CF9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EE9E5-430B-4313-9F00-4EAFF0E4D4E2}">
      <dsp:nvSpPr>
        <dsp:cNvPr id="0" name=""/>
        <dsp:cNvSpPr/>
      </dsp:nvSpPr>
      <dsp:spPr>
        <a:xfrm>
          <a:off x="1407011" y="164044"/>
          <a:ext cx="3416381" cy="350036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MAPOVÁ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TVORBA</a:t>
          </a:r>
          <a:endParaRPr lang="cs-CZ" sz="2800" b="1" kern="1200" dirty="0"/>
        </a:p>
      </dsp:txBody>
      <dsp:txXfrm>
        <a:off x="1907328" y="676660"/>
        <a:ext cx="2415747" cy="2475129"/>
      </dsp:txXfrm>
    </dsp:sp>
    <dsp:sp modelId="{418120E0-2459-4787-82D8-9D45399AFE56}">
      <dsp:nvSpPr>
        <dsp:cNvPr id="0" name=""/>
        <dsp:cNvSpPr/>
      </dsp:nvSpPr>
      <dsp:spPr>
        <a:xfrm>
          <a:off x="2669951" y="2898878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D145CE-0820-4BE9-82E3-AC9D64148F98}">
      <dsp:nvSpPr>
        <dsp:cNvPr id="0" name=""/>
        <dsp:cNvSpPr/>
      </dsp:nvSpPr>
      <dsp:spPr>
        <a:xfrm>
          <a:off x="5923506" y="727169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25015"/>
                <a:satOff val="-938"/>
                <a:lumOff val="-153"/>
                <a:alphaOff val="0"/>
                <a:shade val="51000"/>
                <a:satMod val="130000"/>
              </a:schemeClr>
            </a:gs>
            <a:gs pos="80000">
              <a:schemeClr val="accent3">
                <a:hueOff val="625015"/>
                <a:satOff val="-938"/>
                <a:lumOff val="-153"/>
                <a:alphaOff val="0"/>
                <a:shade val="93000"/>
                <a:satMod val="130000"/>
              </a:schemeClr>
            </a:gs>
            <a:gs pos="100000">
              <a:schemeClr val="accent3">
                <a:hueOff val="625015"/>
                <a:satOff val="-938"/>
                <a:lumOff val="-1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D0F8D7-7ED0-4811-9A51-6BBAF09FE905}">
      <dsp:nvSpPr>
        <dsp:cNvPr id="0" name=""/>
        <dsp:cNvSpPr/>
      </dsp:nvSpPr>
      <dsp:spPr>
        <a:xfrm>
          <a:off x="3529614" y="3097297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1250029"/>
                <a:satOff val="-1876"/>
                <a:lumOff val="-305"/>
                <a:alphaOff val="0"/>
                <a:shade val="51000"/>
                <a:satMod val="130000"/>
              </a:schemeClr>
            </a:gs>
            <a:gs pos="80000">
              <a:schemeClr val="accent3">
                <a:hueOff val="1250029"/>
                <a:satOff val="-1876"/>
                <a:lumOff val="-305"/>
                <a:alphaOff val="0"/>
                <a:shade val="93000"/>
                <a:satMod val="130000"/>
              </a:schemeClr>
            </a:gs>
            <a:gs pos="100000">
              <a:schemeClr val="accent3">
                <a:hueOff val="1250029"/>
                <a:satOff val="-1876"/>
                <a:lumOff val="-3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3DFA3-5972-480D-B75C-6A7C8DC79F73}">
      <dsp:nvSpPr>
        <dsp:cNvPr id="0" name=""/>
        <dsp:cNvSpPr/>
      </dsp:nvSpPr>
      <dsp:spPr>
        <a:xfrm>
          <a:off x="2722138" y="1017619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shade val="51000"/>
                <a:satMod val="130000"/>
              </a:schemeClr>
            </a:gs>
            <a:gs pos="80000">
              <a:schemeClr val="accent3">
                <a:hueOff val="1875044"/>
                <a:satOff val="-2813"/>
                <a:lumOff val="-458"/>
                <a:alphaOff val="0"/>
                <a:shade val="93000"/>
                <a:satMod val="13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741998-B5F3-45A4-BFE4-DBF5E95AF5F2}">
      <dsp:nvSpPr>
        <dsp:cNvPr id="0" name=""/>
        <dsp:cNvSpPr/>
      </dsp:nvSpPr>
      <dsp:spPr>
        <a:xfrm>
          <a:off x="2135271" y="2084534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2500059"/>
                <a:satOff val="-3751"/>
                <a:lumOff val="-610"/>
                <a:alphaOff val="0"/>
                <a:shade val="51000"/>
                <a:satMod val="130000"/>
              </a:schemeClr>
            </a:gs>
            <a:gs pos="80000">
              <a:schemeClr val="accent3">
                <a:hueOff val="2500059"/>
                <a:satOff val="-3751"/>
                <a:lumOff val="-610"/>
                <a:alphaOff val="0"/>
                <a:shade val="93000"/>
                <a:satMod val="130000"/>
              </a:schemeClr>
            </a:gs>
            <a:gs pos="100000">
              <a:schemeClr val="accent3">
                <a:hueOff val="2500059"/>
                <a:satOff val="-3751"/>
                <a:lumOff val="-61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E1D4C4-5EFF-461A-AE5D-EC7F3EE0ADBC}">
      <dsp:nvSpPr>
        <dsp:cNvPr id="0" name=""/>
        <dsp:cNvSpPr/>
      </dsp:nvSpPr>
      <dsp:spPr>
        <a:xfrm>
          <a:off x="312098" y="0"/>
          <a:ext cx="1847071" cy="1792182"/>
        </a:xfrm>
        <a:prstGeom prst="ellipse">
          <a:avLst/>
        </a:prstGeom>
        <a:gradFill rotWithShape="0">
          <a:gsLst>
            <a:gs pos="0">
              <a:schemeClr val="accent3">
                <a:hueOff val="3125073"/>
                <a:satOff val="-4689"/>
                <a:lumOff val="-763"/>
                <a:alphaOff val="0"/>
                <a:shade val="51000"/>
                <a:satMod val="130000"/>
              </a:schemeClr>
            </a:gs>
            <a:gs pos="80000">
              <a:schemeClr val="accent3">
                <a:hueOff val="3125073"/>
                <a:satOff val="-4689"/>
                <a:lumOff val="-763"/>
                <a:alphaOff val="0"/>
                <a:shade val="93000"/>
                <a:satMod val="130000"/>
              </a:schemeClr>
            </a:gs>
            <a:gs pos="100000">
              <a:schemeClr val="accent3">
                <a:hueOff val="3125073"/>
                <a:satOff val="-4689"/>
                <a:lumOff val="-7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topografická data</a:t>
          </a:r>
          <a:endParaRPr lang="cs-CZ" sz="1800" kern="1200" dirty="0"/>
        </a:p>
      </dsp:txBody>
      <dsp:txXfrm>
        <a:off x="582595" y="262459"/>
        <a:ext cx="1306077" cy="1267264"/>
      </dsp:txXfrm>
    </dsp:sp>
    <dsp:sp modelId="{277FD0CF-A037-4FE3-9D98-D97C769E550B}">
      <dsp:nvSpPr>
        <dsp:cNvPr id="0" name=""/>
        <dsp:cNvSpPr/>
      </dsp:nvSpPr>
      <dsp:spPr>
        <a:xfrm>
          <a:off x="3018656" y="1025887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186A55-1BD3-4873-8272-6E895E67E4A2}">
      <dsp:nvSpPr>
        <dsp:cNvPr id="0" name=""/>
        <dsp:cNvSpPr/>
      </dsp:nvSpPr>
      <dsp:spPr>
        <a:xfrm>
          <a:off x="1407006" y="2095805"/>
          <a:ext cx="464939" cy="465044"/>
        </a:xfrm>
        <a:prstGeom prst="ellipse">
          <a:avLst/>
        </a:prstGeom>
        <a:gradFill rotWithShape="0">
          <a:gsLst>
            <a:gs pos="0">
              <a:schemeClr val="accent3">
                <a:hueOff val="4375102"/>
                <a:satOff val="-6564"/>
                <a:lumOff val="-1068"/>
                <a:alphaOff val="0"/>
                <a:shade val="51000"/>
                <a:satMod val="130000"/>
              </a:schemeClr>
            </a:gs>
            <a:gs pos="80000">
              <a:schemeClr val="accent3">
                <a:hueOff val="4375102"/>
                <a:satOff val="-6564"/>
                <a:lumOff val="-1068"/>
                <a:alphaOff val="0"/>
                <a:shade val="93000"/>
                <a:satMod val="130000"/>
              </a:schemeClr>
            </a:gs>
            <a:gs pos="100000">
              <a:schemeClr val="accent3">
                <a:hueOff val="4375102"/>
                <a:satOff val="-6564"/>
                <a:lumOff val="-10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217C88-EF41-49FA-BC24-2AC07664000C}">
      <dsp:nvSpPr>
        <dsp:cNvPr id="0" name=""/>
        <dsp:cNvSpPr/>
      </dsp:nvSpPr>
      <dsp:spPr>
        <a:xfrm>
          <a:off x="4418003" y="437767"/>
          <a:ext cx="1555808" cy="1555985"/>
        </a:xfrm>
        <a:prstGeom prst="ellipse">
          <a:avLst/>
        </a:prstGeom>
        <a:gradFill rotWithShape="0">
          <a:gsLst>
            <a:gs pos="0">
              <a:schemeClr val="accent3">
                <a:hueOff val="5000117"/>
                <a:satOff val="-7502"/>
                <a:lumOff val="-1220"/>
                <a:alphaOff val="0"/>
                <a:shade val="51000"/>
                <a:satMod val="130000"/>
              </a:schemeClr>
            </a:gs>
            <a:gs pos="80000">
              <a:schemeClr val="accent3">
                <a:hueOff val="5000117"/>
                <a:satOff val="-7502"/>
                <a:lumOff val="-1220"/>
                <a:alphaOff val="0"/>
                <a:shade val="93000"/>
                <a:satMod val="130000"/>
              </a:schemeClr>
            </a:gs>
            <a:gs pos="100000">
              <a:schemeClr val="accent3">
                <a:hueOff val="5000117"/>
                <a:satOff val="-7502"/>
                <a:lumOff val="-12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tematická data</a:t>
          </a:r>
          <a:endParaRPr lang="cs-CZ" sz="1800" kern="1200" dirty="0"/>
        </a:p>
      </dsp:txBody>
      <dsp:txXfrm>
        <a:off x="4645846" y="665636"/>
        <a:ext cx="1100122" cy="1100247"/>
      </dsp:txXfrm>
    </dsp:sp>
    <dsp:sp modelId="{A4F6E5DE-E7B5-4D51-8242-8220967BD53D}">
      <dsp:nvSpPr>
        <dsp:cNvPr id="0" name=""/>
        <dsp:cNvSpPr/>
      </dsp:nvSpPr>
      <dsp:spPr>
        <a:xfrm>
          <a:off x="4089439" y="1381801"/>
          <a:ext cx="257139" cy="257531"/>
        </a:xfrm>
        <a:prstGeom prst="ellips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A315E1-FFA1-41B5-9733-D3376009915E}">
      <dsp:nvSpPr>
        <dsp:cNvPr id="0" name=""/>
        <dsp:cNvSpPr/>
      </dsp:nvSpPr>
      <dsp:spPr>
        <a:xfrm>
          <a:off x="1133277" y="2506396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250147"/>
                <a:satOff val="-9378"/>
                <a:lumOff val="-1525"/>
                <a:alphaOff val="0"/>
                <a:shade val="51000"/>
                <a:satMod val="130000"/>
              </a:schemeClr>
            </a:gs>
            <a:gs pos="80000">
              <a:schemeClr val="accent3">
                <a:hueOff val="6250147"/>
                <a:satOff val="-9378"/>
                <a:lumOff val="-1525"/>
                <a:alphaOff val="0"/>
                <a:shade val="93000"/>
                <a:satMod val="130000"/>
              </a:schemeClr>
            </a:gs>
            <a:gs pos="100000">
              <a:schemeClr val="accent3">
                <a:hueOff val="6250147"/>
                <a:satOff val="-9378"/>
                <a:lumOff val="-15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C01A-4308-4C76-A484-A1B6A86B1D5A}">
      <dsp:nvSpPr>
        <dsp:cNvPr id="0" name=""/>
        <dsp:cNvSpPr/>
      </dsp:nvSpPr>
      <dsp:spPr>
        <a:xfrm>
          <a:off x="3005372" y="2678964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6875161"/>
                <a:satOff val="-10316"/>
                <a:lumOff val="-1678"/>
                <a:alphaOff val="0"/>
                <a:shade val="51000"/>
                <a:satMod val="130000"/>
              </a:schemeClr>
            </a:gs>
            <a:gs pos="80000">
              <a:schemeClr val="accent3">
                <a:hueOff val="6875161"/>
                <a:satOff val="-10316"/>
                <a:lumOff val="-1678"/>
                <a:alphaOff val="0"/>
                <a:shade val="93000"/>
                <a:satMod val="130000"/>
              </a:schemeClr>
            </a:gs>
            <a:gs pos="100000">
              <a:schemeClr val="accent3">
                <a:hueOff val="6875161"/>
                <a:satOff val="-10316"/>
                <a:lumOff val="-1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F70C1E-C111-4E14-85BC-DB929583E0C7}">
      <dsp:nvSpPr>
        <dsp:cNvPr id="0" name=""/>
        <dsp:cNvSpPr/>
      </dsp:nvSpPr>
      <dsp:spPr>
        <a:xfrm>
          <a:off x="4075843" y="2353861"/>
          <a:ext cx="1705544" cy="1693945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grafika</a:t>
          </a:r>
          <a:endParaRPr lang="cs-CZ" sz="2000" kern="1200" dirty="0"/>
        </a:p>
      </dsp:txBody>
      <dsp:txXfrm>
        <a:off x="4325614" y="2601934"/>
        <a:ext cx="1206002" cy="1197799"/>
      </dsp:txXfrm>
    </dsp:sp>
    <dsp:sp modelId="{39C2A0E9-341E-44D6-B596-EA6894891E4C}">
      <dsp:nvSpPr>
        <dsp:cNvPr id="0" name=""/>
        <dsp:cNvSpPr/>
      </dsp:nvSpPr>
      <dsp:spPr>
        <a:xfrm>
          <a:off x="5376051" y="2506395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8125191"/>
                <a:satOff val="-12191"/>
                <a:lumOff val="-1983"/>
                <a:alphaOff val="0"/>
                <a:shade val="51000"/>
                <a:satMod val="130000"/>
              </a:schemeClr>
            </a:gs>
            <a:gs pos="80000">
              <a:schemeClr val="accent3">
                <a:hueOff val="8125191"/>
                <a:satOff val="-12191"/>
                <a:lumOff val="-1983"/>
                <a:alphaOff val="0"/>
                <a:shade val="93000"/>
                <a:satMod val="130000"/>
              </a:schemeClr>
            </a:gs>
            <a:gs pos="100000">
              <a:schemeClr val="accent3">
                <a:hueOff val="8125191"/>
                <a:satOff val="-12191"/>
                <a:lumOff val="-19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35C9E5-AAD2-48F5-8C14-B59477901429}">
      <dsp:nvSpPr>
        <dsp:cNvPr id="0" name=""/>
        <dsp:cNvSpPr/>
      </dsp:nvSpPr>
      <dsp:spPr>
        <a:xfrm>
          <a:off x="927987" y="2627589"/>
          <a:ext cx="1399443" cy="1399602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znakový klíč</a:t>
          </a:r>
          <a:endParaRPr lang="cs-CZ" sz="2000" kern="1200" dirty="0"/>
        </a:p>
      </dsp:txBody>
      <dsp:txXfrm>
        <a:off x="1132931" y="2832556"/>
        <a:ext cx="989555" cy="989668"/>
      </dsp:txXfrm>
    </dsp:sp>
    <dsp:sp modelId="{A9895209-8298-47BD-9D5D-0A06C4306AEC}">
      <dsp:nvSpPr>
        <dsp:cNvPr id="0" name=""/>
        <dsp:cNvSpPr/>
      </dsp:nvSpPr>
      <dsp:spPr>
        <a:xfrm>
          <a:off x="3092192" y="3130780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9375220"/>
                <a:satOff val="-14067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3">
                <a:hueOff val="9375220"/>
                <a:satOff val="-14067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3">
                <a:hueOff val="9375220"/>
                <a:satOff val="-14067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A56A96-C5E2-4CE5-A10B-00870B1234CD}">
      <dsp:nvSpPr>
        <dsp:cNvPr id="0" name=""/>
        <dsp:cNvSpPr/>
      </dsp:nvSpPr>
      <dsp:spPr>
        <a:xfrm>
          <a:off x="3049365" y="-198897"/>
          <a:ext cx="1276685" cy="1276830"/>
        </a:xfrm>
        <a:prstGeom prst="ellipse">
          <a:avLst/>
        </a:prstGeom>
        <a:gradFill rotWithShape="0">
          <a:gsLst>
            <a:gs pos="0">
              <a:schemeClr val="accent3">
                <a:hueOff val="10000235"/>
                <a:satOff val="-15004"/>
                <a:lumOff val="-2440"/>
                <a:alphaOff val="0"/>
                <a:shade val="51000"/>
                <a:satMod val="130000"/>
              </a:schemeClr>
            </a:gs>
            <a:gs pos="80000">
              <a:schemeClr val="accent3">
                <a:hueOff val="10000235"/>
                <a:satOff val="-15004"/>
                <a:lumOff val="-2440"/>
                <a:alphaOff val="0"/>
                <a:shade val="93000"/>
                <a:satMod val="130000"/>
              </a:schemeClr>
            </a:gs>
            <a:gs pos="100000">
              <a:schemeClr val="accent3">
                <a:hueOff val="10000235"/>
                <a:satOff val="-15004"/>
                <a:lumOff val="-24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mapový design</a:t>
          </a:r>
          <a:endParaRPr lang="cs-CZ" sz="1700" kern="1200" dirty="0"/>
        </a:p>
      </dsp:txBody>
      <dsp:txXfrm>
        <a:off x="3236331" y="-11910"/>
        <a:ext cx="902753" cy="902856"/>
      </dsp:txXfrm>
    </dsp:sp>
    <dsp:sp modelId="{7232236E-C23D-4D56-8406-3C3761710FC3}">
      <dsp:nvSpPr>
        <dsp:cNvPr id="0" name=""/>
        <dsp:cNvSpPr/>
      </dsp:nvSpPr>
      <dsp:spPr>
        <a:xfrm>
          <a:off x="1989622" y="988683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0625249"/>
                <a:satOff val="-15942"/>
                <a:lumOff val="-2593"/>
                <a:alphaOff val="0"/>
                <a:shade val="51000"/>
                <a:satMod val="130000"/>
              </a:schemeClr>
            </a:gs>
            <a:gs pos="80000">
              <a:schemeClr val="accent3">
                <a:hueOff val="10625249"/>
                <a:satOff val="-15942"/>
                <a:lumOff val="-2593"/>
                <a:alphaOff val="0"/>
                <a:shade val="93000"/>
                <a:satMod val="130000"/>
              </a:schemeClr>
            </a:gs>
            <a:gs pos="100000">
              <a:schemeClr val="accent3">
                <a:hueOff val="10625249"/>
                <a:satOff val="-15942"/>
                <a:lumOff val="-25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36C70F-79C0-4C24-97AB-8F5B87FC7D80}">
      <dsp:nvSpPr>
        <dsp:cNvPr id="0" name=""/>
        <dsp:cNvSpPr/>
      </dsp:nvSpPr>
      <dsp:spPr>
        <a:xfrm>
          <a:off x="4160603" y="200795"/>
          <a:ext cx="186450" cy="186431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5E50C-D501-4733-920B-10B7387A5F11}">
      <dsp:nvSpPr>
        <dsp:cNvPr id="0" name=""/>
        <dsp:cNvSpPr/>
      </dsp:nvSpPr>
      <dsp:spPr>
        <a:xfrm rot="5400000">
          <a:off x="2141885" y="226041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nákup dat</a:t>
          </a:r>
          <a:endParaRPr lang="cs-CZ" sz="1900" kern="1200" dirty="0"/>
        </a:p>
      </dsp:txBody>
      <dsp:txXfrm rot="-5400000">
        <a:off x="2424039" y="353819"/>
        <a:ext cx="842420" cy="968298"/>
      </dsp:txXfrm>
    </dsp:sp>
    <dsp:sp modelId="{CF4A5386-6867-4DD3-972F-FA1DC430170A}">
      <dsp:nvSpPr>
        <dsp:cNvPr id="0" name=""/>
        <dsp:cNvSpPr/>
      </dsp:nvSpPr>
      <dsp:spPr>
        <a:xfrm>
          <a:off x="3494314" y="415949"/>
          <a:ext cx="1569909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krádež dat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94314" y="415949"/>
        <a:ext cx="1569909" cy="844037"/>
      </dsp:txXfrm>
    </dsp:sp>
    <dsp:sp modelId="{E13CEF7F-63C8-49E8-8328-199A3DCE777C}">
      <dsp:nvSpPr>
        <dsp:cNvPr id="0" name=""/>
        <dsp:cNvSpPr/>
      </dsp:nvSpPr>
      <dsp:spPr>
        <a:xfrm rot="5400000">
          <a:off x="820122" y="226041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1102276" y="353819"/>
        <a:ext cx="842420" cy="968298"/>
      </dsp:txXfrm>
    </dsp:sp>
    <dsp:sp modelId="{1F07427A-30D2-4F7D-A954-DF9F01B3E967}">
      <dsp:nvSpPr>
        <dsp:cNvPr id="0" name=""/>
        <dsp:cNvSpPr/>
      </dsp:nvSpPr>
      <dsp:spPr>
        <a:xfrm rot="5400000">
          <a:off x="1478472" y="1420072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vlastní měření</a:t>
          </a:r>
          <a:endParaRPr lang="cs-CZ" sz="1900" kern="1200" dirty="0"/>
        </a:p>
      </dsp:txBody>
      <dsp:txXfrm rot="-5400000">
        <a:off x="1760626" y="1547850"/>
        <a:ext cx="842420" cy="968298"/>
      </dsp:txXfrm>
    </dsp:sp>
    <dsp:sp modelId="{22C33F6F-5955-4C89-B745-E337CD74E410}">
      <dsp:nvSpPr>
        <dsp:cNvPr id="0" name=""/>
        <dsp:cNvSpPr/>
      </dsp:nvSpPr>
      <dsp:spPr>
        <a:xfrm>
          <a:off x="0" y="1609981"/>
          <a:ext cx="1519267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digitalizace cizích podkladů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0" y="1609981"/>
        <a:ext cx="1519267" cy="844037"/>
      </dsp:txXfrm>
    </dsp:sp>
    <dsp:sp modelId="{4CED7AC8-7A5F-42FD-825A-C14B8ACA6D8A}">
      <dsp:nvSpPr>
        <dsp:cNvPr id="0" name=""/>
        <dsp:cNvSpPr/>
      </dsp:nvSpPr>
      <dsp:spPr>
        <a:xfrm rot="5400000">
          <a:off x="2800234" y="1420072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3082388" y="1547850"/>
        <a:ext cx="842420" cy="968298"/>
      </dsp:txXfrm>
    </dsp:sp>
    <dsp:sp modelId="{8406DE31-CEC1-4056-B302-D2328A465862}">
      <dsp:nvSpPr>
        <dsp:cNvPr id="0" name=""/>
        <dsp:cNvSpPr/>
      </dsp:nvSpPr>
      <dsp:spPr>
        <a:xfrm rot="5400000">
          <a:off x="2141885" y="2614104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využití licencí</a:t>
          </a:r>
          <a:endParaRPr lang="cs-CZ" sz="1900" kern="1200" dirty="0"/>
        </a:p>
      </dsp:txBody>
      <dsp:txXfrm rot="-5400000">
        <a:off x="2424039" y="2741882"/>
        <a:ext cx="842420" cy="968298"/>
      </dsp:txXfrm>
    </dsp:sp>
    <dsp:sp modelId="{99E1C439-1104-47C7-AB42-B12DC61230EF}">
      <dsp:nvSpPr>
        <dsp:cNvPr id="0" name=""/>
        <dsp:cNvSpPr/>
      </dsp:nvSpPr>
      <dsp:spPr>
        <a:xfrm>
          <a:off x="3494314" y="2804012"/>
          <a:ext cx="1569909" cy="84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bg1">
                  <a:lumMod val="50000"/>
                </a:schemeClr>
              </a:solidFill>
            </a:rPr>
            <a:t>neoprávněné využití WMS</a:t>
          </a:r>
          <a:endParaRPr lang="cs-CZ" sz="1700" b="1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494314" y="2804012"/>
        <a:ext cx="1569909" cy="844037"/>
      </dsp:txXfrm>
    </dsp:sp>
    <dsp:sp modelId="{2EF92F59-B18B-4CF9-80F3-C0CF24B1CF99}">
      <dsp:nvSpPr>
        <dsp:cNvPr id="0" name=""/>
        <dsp:cNvSpPr/>
      </dsp:nvSpPr>
      <dsp:spPr>
        <a:xfrm rot="5400000">
          <a:off x="820122" y="2614104"/>
          <a:ext cx="1406728" cy="122385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 rot="-5400000">
        <a:off x="1102276" y="2741882"/>
        <a:ext cx="842420" cy="968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550912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2264156" cy="633756"/>
          </a:xfrm>
          <a:prstGeom prst="rect">
            <a:avLst/>
          </a:prstGeom>
        </p:spPr>
      </p:pic>
      <p:pic>
        <p:nvPicPr>
          <p:cNvPr id="8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7312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/>
          <p:cNvSpPr/>
          <p:nvPr userDrawn="1"/>
        </p:nvSpPr>
        <p:spPr>
          <a:xfrm>
            <a:off x="107504" y="0"/>
            <a:ext cx="228600" cy="5141208"/>
          </a:xfrm>
          <a:prstGeom prst="rect">
            <a:avLst/>
          </a:prstGeom>
          <a:solidFill>
            <a:schemeClr val="tx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107504" y="5231440"/>
            <a:ext cx="228600" cy="16265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123728" y="613017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podpory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Přímá spojnice 7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19539"/>
            <a:ext cx="2264156" cy="633756"/>
          </a:xfrm>
          <a:prstGeom prst="rect">
            <a:avLst/>
          </a:prstGeom>
        </p:spPr>
      </p:pic>
      <p:pic>
        <p:nvPicPr>
          <p:cNvPr id="10" name="Picture 2" descr="http://www.tacr.cz/images/loga/logo_omega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20393"/>
            <a:ext cx="154919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 userDrawn="1"/>
        </p:nvSpPr>
        <p:spPr>
          <a:xfrm>
            <a:off x="2627784" y="612573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Tato prezentace je součástí projektu  TD020320</a:t>
            </a:r>
          </a:p>
          <a:p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Zvýšení efektivity ochrany autorských práv v kartografii a geoinformatice.</a:t>
            </a:r>
          </a:p>
          <a:p>
            <a:r>
              <a:rPr lang="pl-PL" sz="1200" dirty="0" smtClean="0">
                <a:solidFill>
                  <a:schemeClr val="bg1">
                    <a:lumMod val="50000"/>
                  </a:schemeClr>
                </a:solidFill>
              </a:rPr>
              <a:t>Projekt je realizován za finanční spoluúčasti TA ČR.</a:t>
            </a: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31" name="Picture 7" descr="C:\Users\Alenka\AppData\Local\Microsoft\Windows\Temporary Internet Files\Content.IE5\EAKONO4P\MC900072696[1]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0" y="1340767"/>
            <a:ext cx="82399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12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27784" y="6246465"/>
            <a:ext cx="4680520" cy="57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Tato prezentace je součástí projektu  TD020320</a:t>
            </a:r>
          </a:p>
          <a:p>
            <a:r>
              <a:rPr lang="cs-CZ" dirty="0" smtClean="0"/>
              <a:t>Zvýšení efektivity ochrany autorských práv v kartografii a geoinformatice.</a:t>
            </a:r>
          </a:p>
          <a:p>
            <a:r>
              <a:rPr lang="pl-PL" dirty="0" smtClean="0"/>
              <a:t>Projekt je realizován za finanční spoluúčasti TA ČR.</a:t>
            </a:r>
            <a:endParaRPr lang="cs-CZ" dirty="0" smtClean="0"/>
          </a:p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21588" y="4462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F895A-F83B-4C58-A129-0663BE513A3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Přímá spojnice 6"/>
          <p:cNvSpPr>
            <a:spLocks noChangeShapeType="1"/>
          </p:cNvSpPr>
          <p:nvPr userDrawn="1"/>
        </p:nvSpPr>
        <p:spPr bwMode="auto">
          <a:xfrm>
            <a:off x="457200" y="6021288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014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008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3600" dirty="0" err="1" smtClean="0"/>
              <a:t>Autorsk</a:t>
            </a:r>
            <a:r>
              <a:rPr lang="cs-CZ" sz="3600" dirty="0" smtClean="0"/>
              <a:t>o-právní aspekty</a:t>
            </a:r>
            <a:r>
              <a:rPr lang="en-GB" sz="3600" dirty="0" smtClean="0"/>
              <a:t>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využívání datových zdrojů při tvorbě map</a:t>
            </a:r>
            <a:endParaRPr lang="en-GB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31640" y="4102224"/>
            <a:ext cx="7160840" cy="1270992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RNDr. Alena Vondráková, Ph.D.</a:t>
            </a:r>
          </a:p>
          <a:p>
            <a:r>
              <a:rPr lang="cs-CZ" sz="2400" dirty="0" smtClean="0"/>
              <a:t>alena.vondrakova@upol.cz</a:t>
            </a:r>
          </a:p>
          <a:p>
            <a:r>
              <a:rPr lang="cs-CZ" sz="2400" dirty="0" smtClean="0">
                <a:solidFill>
                  <a:schemeClr val="accent1"/>
                </a:solidFill>
              </a:rPr>
              <a:t>Katedra geoinformatiky, Univerzita Palackého v Olomouci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1347"/>
            <a:ext cx="5616624" cy="9254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b="37082"/>
          <a:stretch/>
        </p:blipFill>
        <p:spPr>
          <a:xfrm>
            <a:off x="468504" y="1340768"/>
            <a:ext cx="8640000" cy="116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úloha </a:t>
            </a:r>
            <a:r>
              <a:rPr lang="cs-CZ" dirty="0" smtClean="0"/>
              <a:t>odborných společností?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Kartografická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společnost ČR </a:t>
            </a:r>
            <a:r>
              <a:rPr lang="cs-CZ" dirty="0" smtClean="0"/>
              <a:t>může být</a:t>
            </a:r>
            <a:br>
              <a:rPr lang="cs-CZ" dirty="0" smtClean="0"/>
            </a:br>
            <a:r>
              <a:rPr lang="cs-CZ" b="1" dirty="0" smtClean="0"/>
              <a:t>prostředníkem mezi uživateli a producenty</a:t>
            </a:r>
            <a:br>
              <a:rPr lang="cs-CZ" b="1" dirty="0" smtClean="0"/>
            </a:br>
            <a:r>
              <a:rPr lang="cs-CZ" b="1" dirty="0" smtClean="0"/>
              <a:t>kartografických děl</a:t>
            </a:r>
          </a:p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CAGI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/>
              <a:t>řeší aktuální problémy z oblasti geoinformatiky</a:t>
            </a:r>
            <a:br>
              <a:rPr lang="cs-CZ" dirty="0"/>
            </a:br>
            <a:r>
              <a:rPr lang="cs-CZ" dirty="0"/>
              <a:t>tak, aby bylo možné GI v České republice</a:t>
            </a:r>
            <a:br>
              <a:rPr lang="cs-CZ" dirty="0"/>
            </a:br>
            <a:r>
              <a:rPr lang="cs-CZ" dirty="0"/>
              <a:t>co </a:t>
            </a:r>
            <a:r>
              <a:rPr lang="cs-CZ" b="1" dirty="0"/>
              <a:t>nejefektivněji </a:t>
            </a:r>
            <a:r>
              <a:rPr lang="cs-CZ" b="1" dirty="0" smtClean="0"/>
              <a:t>rozvíjet </a:t>
            </a:r>
            <a:r>
              <a:rPr lang="cs-CZ" dirty="0" smtClean="0"/>
              <a:t>(OS 24 Autorské právo)</a:t>
            </a:r>
          </a:p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ČGS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dirty="0" smtClean="0"/>
              <a:t>– mohla by být prostředníkem pro šíření povědomí</a:t>
            </a:r>
            <a:br>
              <a:rPr lang="cs-CZ" dirty="0" smtClean="0"/>
            </a:br>
            <a:r>
              <a:rPr lang="cs-CZ" dirty="0" smtClean="0"/>
              <a:t>o problematice mezi geografy a spolupracujícími obory</a:t>
            </a:r>
          </a:p>
          <a:p>
            <a:r>
              <a:rPr lang="cs-CZ" dirty="0" smtClean="0"/>
              <a:t>Důležité je, že jsou zapojené </a:t>
            </a:r>
            <a:r>
              <a:rPr lang="cs-CZ" b="1" dirty="0" smtClean="0"/>
              <a:t>odborné instituce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ČÚZK, VÚGTK, MVČR (v rámci přípravy </a:t>
            </a:r>
            <a:r>
              <a:rPr lang="cs-CZ" dirty="0" err="1" smtClean="0"/>
              <a:t>GeoInfoStrategie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6" name="Picture 7" descr="C:\Users\Alenka\AppData\Local\Microsoft\Windows\Temporary Internet Files\Content.IE5\EAKONO4P\MC900441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28800"/>
            <a:ext cx="181292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9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souvisejí autorská práva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 smtClean="0"/>
              <a:t>tvorbou map?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většina prací v kartografii a geoinformatice</a:t>
            </a:r>
            <a:br>
              <a:rPr lang="cs-CZ" dirty="0" smtClean="0"/>
            </a:br>
            <a:r>
              <a:rPr lang="cs-CZ" dirty="0" smtClean="0"/>
              <a:t>využívá již </a:t>
            </a:r>
            <a:r>
              <a:rPr lang="cs-CZ" b="1" dirty="0" smtClean="0"/>
              <a:t>existující data</a:t>
            </a:r>
          </a:p>
          <a:p>
            <a:r>
              <a:rPr lang="cs-CZ" b="1" dirty="0" smtClean="0"/>
              <a:t>na základě nových výzkumů </a:t>
            </a:r>
            <a:r>
              <a:rPr lang="cs-CZ" b="1" dirty="0" smtClean="0"/>
              <a:t>data </a:t>
            </a:r>
            <a:r>
              <a:rPr lang="cs-CZ" b="1" dirty="0" smtClean="0"/>
              <a:t>vznikají </a:t>
            </a:r>
            <a:br>
              <a:rPr lang="cs-CZ" b="1" dirty="0" smtClean="0"/>
            </a:br>
            <a:r>
              <a:rPr lang="cs-CZ" b="1" dirty="0" smtClean="0"/>
              <a:t>(většinou tematická) nebo </a:t>
            </a:r>
            <a:r>
              <a:rPr lang="cs-CZ" b="1" dirty="0" smtClean="0"/>
              <a:t>jsou zpracovávána</a:t>
            </a:r>
          </a:p>
          <a:p>
            <a:r>
              <a:rPr lang="cs-CZ" dirty="0" smtClean="0"/>
              <a:t>ke zpracování je potřeba </a:t>
            </a:r>
            <a:r>
              <a:rPr lang="cs-CZ" b="1" dirty="0" smtClean="0"/>
              <a:t>softwarové vybavení</a:t>
            </a:r>
            <a:r>
              <a:rPr lang="cs-CZ" dirty="0" smtClean="0"/>
              <a:t>    </a:t>
            </a:r>
          </a:p>
          <a:p>
            <a:r>
              <a:rPr lang="cs-CZ" dirty="0" smtClean="0"/>
              <a:t>výstupem je </a:t>
            </a:r>
            <a:r>
              <a:rPr lang="cs-CZ" b="1" dirty="0" smtClean="0"/>
              <a:t>kartografická vizualizace</a:t>
            </a:r>
            <a:r>
              <a:rPr lang="cs-CZ" dirty="0" smtClean="0"/>
              <a:t>, </a:t>
            </a:r>
            <a:r>
              <a:rPr lang="cs-CZ" b="1" dirty="0" smtClean="0"/>
              <a:t>databáze</a:t>
            </a:r>
            <a:r>
              <a:rPr lang="cs-CZ" dirty="0" smtClean="0"/>
              <a:t>,</a:t>
            </a:r>
            <a:r>
              <a:rPr lang="cs-CZ" dirty="0"/>
              <a:t> </a:t>
            </a:r>
            <a:r>
              <a:rPr lang="cs-CZ" b="1" dirty="0" smtClean="0"/>
              <a:t>specializovaná mapa</a:t>
            </a:r>
            <a:r>
              <a:rPr lang="cs-CZ" dirty="0" smtClean="0"/>
              <a:t>, </a:t>
            </a:r>
            <a:r>
              <a:rPr lang="cs-CZ" b="1" dirty="0" smtClean="0"/>
              <a:t>programové nadstavby</a:t>
            </a:r>
            <a:r>
              <a:rPr lang="cs-CZ" dirty="0" smtClean="0"/>
              <a:t>, </a:t>
            </a:r>
            <a:r>
              <a:rPr lang="cs-CZ" b="1" dirty="0" smtClean="0"/>
              <a:t>aplikace</a:t>
            </a:r>
            <a:r>
              <a:rPr lang="cs-CZ" dirty="0" smtClean="0"/>
              <a:t> a další</a:t>
            </a:r>
          </a:p>
          <a:p>
            <a:r>
              <a:rPr lang="cs-CZ" dirty="0" smtClean="0"/>
              <a:t>výsledky svého snažení publikujeme neveřejně nebo </a:t>
            </a:r>
            <a:r>
              <a:rPr lang="cs-CZ" b="1" dirty="0" smtClean="0"/>
              <a:t>veřejně</a:t>
            </a:r>
          </a:p>
          <a:p>
            <a:pPr marL="0" indent="0">
              <a:buNone/>
            </a:pPr>
            <a:endParaRPr lang="cs-CZ" sz="1200" dirty="0" smtClean="0">
              <a:latin typeface="Trebuchet MS" pitchFamily="34" charset="0"/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AUTORSKÉ PRÁVO NEZNAMENÁ JEN OMEZENÍ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chemeClr val="tx2"/>
                </a:solidFill>
                <a:latin typeface="Trebuchet MS" pitchFamily="34" charset="0"/>
              </a:rPr>
              <a:t>ALE I OCHRANU NAŠÍ PRÁCE</a:t>
            </a:r>
            <a:endParaRPr lang="cs-CZ" dirty="0">
              <a:solidFill>
                <a:schemeClr val="tx2"/>
              </a:solidFill>
              <a:latin typeface="Trebuchet MS" pitchFamily="34" charset="0"/>
            </a:endParaRPr>
          </a:p>
          <a:p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5" name="Picture 2" descr="C:\Users\Alenka\AppData\Local\Microsoft\Windows\Temporary Internet Files\Content.IE5\6SV5M11F\MC9004421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8800"/>
            <a:ext cx="18446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lenka\AppData\Local\Microsoft\Windows\Temporary Internet Files\Content.IE5\EAKONO4P\MC9004419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01208"/>
            <a:ext cx="1911350" cy="6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lenka\AppData\Local\Microsoft\Windows\Temporary Internet Files\Content.IE5\QX3M99FA\MC90044198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91682"/>
            <a:ext cx="18923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9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Šipka dolů 9"/>
          <p:cNvSpPr/>
          <p:nvPr/>
        </p:nvSpPr>
        <p:spPr>
          <a:xfrm>
            <a:off x="251520" y="1700808"/>
            <a:ext cx="3096344" cy="4248473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178274"/>
              </p:ext>
            </p:extLst>
          </p:nvPr>
        </p:nvGraphicFramePr>
        <p:xfrm>
          <a:off x="2915816" y="1772816"/>
          <a:ext cx="7056784" cy="4133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Jak souvisejí autorská práva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 smtClean="0"/>
              <a:t>tvorbou map?</a:t>
            </a:r>
            <a:endParaRPr lang="en-GB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44066" y="1700808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 smtClean="0"/>
              <a:t>autorská práva</a:t>
            </a:r>
            <a:br>
              <a:rPr lang="cs-CZ" sz="2200" dirty="0" smtClean="0"/>
            </a:br>
            <a:r>
              <a:rPr lang="cs-CZ" sz="2200" dirty="0" smtClean="0"/>
              <a:t>na podkladová</a:t>
            </a:r>
            <a:br>
              <a:rPr lang="cs-CZ" sz="2200" dirty="0" smtClean="0"/>
            </a:br>
            <a:r>
              <a:rPr lang="cs-CZ" sz="2200" b="1" dirty="0" smtClean="0"/>
              <a:t>data/vrstvy</a:t>
            </a:r>
          </a:p>
          <a:p>
            <a:r>
              <a:rPr lang="cs-CZ" sz="2200" dirty="0" smtClean="0"/>
              <a:t>autorská práva</a:t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b="1" dirty="0" smtClean="0"/>
              <a:t>software</a:t>
            </a:r>
          </a:p>
          <a:p>
            <a:r>
              <a:rPr lang="cs-CZ" sz="2200" dirty="0" smtClean="0"/>
              <a:t>autorská práva </a:t>
            </a:r>
            <a:br>
              <a:rPr lang="cs-CZ" sz="2200" dirty="0" smtClean="0"/>
            </a:br>
            <a:r>
              <a:rPr lang="cs-CZ" sz="2200" dirty="0" smtClean="0"/>
              <a:t>na grafiku, </a:t>
            </a:r>
            <a:r>
              <a:rPr lang="cs-CZ" sz="2200" b="1" dirty="0" smtClean="0"/>
              <a:t>design</a:t>
            </a:r>
            <a:r>
              <a:rPr lang="cs-CZ" sz="2200" dirty="0" smtClean="0"/>
              <a:t>…</a:t>
            </a:r>
          </a:p>
          <a:p>
            <a:r>
              <a:rPr lang="cs-CZ" sz="2200" dirty="0" smtClean="0"/>
              <a:t>autorská práva</a:t>
            </a:r>
            <a:br>
              <a:rPr lang="cs-CZ" sz="2200" dirty="0" smtClean="0"/>
            </a:br>
            <a:r>
              <a:rPr lang="cs-CZ" sz="2200" dirty="0" smtClean="0"/>
              <a:t>na </a:t>
            </a:r>
            <a:r>
              <a:rPr lang="cs-CZ" sz="2200" b="1" dirty="0" smtClean="0"/>
              <a:t>znakový klíč</a:t>
            </a:r>
          </a:p>
          <a:p>
            <a:r>
              <a:rPr lang="cs-CZ" sz="2200" dirty="0" smtClean="0"/>
              <a:t>autorská práva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dirty="0" smtClean="0"/>
              <a:t>na</a:t>
            </a:r>
            <a:r>
              <a:rPr lang="cs-CZ" sz="2200" b="1" dirty="0" smtClean="0"/>
              <a:t> výslednou mapu</a:t>
            </a:r>
          </a:p>
        </p:txBody>
      </p:sp>
    </p:spTree>
    <p:extLst>
      <p:ext uri="{BB962C8B-B14F-4D97-AF65-F5344CB8AC3E}">
        <p14:creationId xmlns:p14="http://schemas.microsoft.com/office/powerpoint/2010/main" val="3053766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5"/>
            <a:ext cx="8424614" cy="4896966"/>
          </a:xfrm>
        </p:spPr>
        <p:txBody>
          <a:bodyPr/>
          <a:lstStyle/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krádež</a:t>
            </a:r>
            <a:r>
              <a:rPr lang="cs-CZ" sz="2200" dirty="0" smtClean="0">
                <a:latin typeface="Trebuchet MS" pitchFamily="34" charset="0"/>
              </a:rPr>
              <a:t> dat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datových vrstev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softwaru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vizualizací (mapy, náhledy, WMS, apod.)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zneužití</a:t>
            </a:r>
            <a:r>
              <a:rPr lang="cs-CZ" sz="2200" dirty="0" smtClean="0">
                <a:latin typeface="Trebuchet MS" pitchFamily="34" charset="0"/>
              </a:rPr>
              <a:t> výsledků analýz</a:t>
            </a: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cs-CZ" sz="2200" dirty="0" smtClean="0">
                <a:latin typeface="Trebuchet MS" pitchFamily="34" charset="0"/>
              </a:rPr>
              <a:t>ale také…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neoprávněné užití </a:t>
            </a:r>
            <a:r>
              <a:rPr lang="cs-CZ" sz="2200" dirty="0" smtClean="0">
                <a:latin typeface="Trebuchet MS" pitchFamily="34" charset="0"/>
              </a:rPr>
              <a:t>díla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nevědomé porušení </a:t>
            </a:r>
            <a:r>
              <a:rPr lang="cs-CZ" sz="2200" dirty="0" smtClean="0">
                <a:latin typeface="Trebuchet MS" pitchFamily="34" charset="0"/>
              </a:rPr>
              <a:t>autorsko-právní ochrany</a:t>
            </a:r>
          </a:p>
          <a:p>
            <a:pPr eaLnBrk="1" hangingPunct="1">
              <a:defRPr/>
            </a:pPr>
            <a:r>
              <a:rPr lang="cs-CZ" sz="2200" dirty="0" smtClean="0">
                <a:latin typeface="Trebuchet MS" pitchFamily="34" charset="0"/>
              </a:rPr>
              <a:t>ochrana </a:t>
            </a:r>
            <a:r>
              <a:rPr lang="cs-CZ" sz="2200" b="1" dirty="0" smtClean="0">
                <a:latin typeface="Trebuchet MS" pitchFamily="34" charset="0"/>
              </a:rPr>
              <a:t>ekonomických investic</a:t>
            </a:r>
          </a:p>
          <a:p>
            <a:pPr eaLnBrk="1" hangingPunct="1">
              <a:defRPr/>
            </a:pPr>
            <a:r>
              <a:rPr lang="cs-CZ" sz="2200" b="1" dirty="0" smtClean="0">
                <a:latin typeface="Trebuchet MS" pitchFamily="34" charset="0"/>
              </a:rPr>
              <a:t>průmyslová práva</a:t>
            </a:r>
            <a:r>
              <a:rPr lang="cs-CZ" sz="2200" dirty="0" smtClean="0">
                <a:latin typeface="Trebuchet MS" pitchFamily="34" charset="0"/>
              </a:rPr>
              <a:t>, užitné vzory a další…</a:t>
            </a: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Nejčastěji řešené problémy</a:t>
            </a:r>
            <a:endParaRPr lang="cs-CZ" dirty="0"/>
          </a:p>
        </p:txBody>
      </p:sp>
      <p:pic>
        <p:nvPicPr>
          <p:cNvPr id="10242" name="Picture 2" descr="C:\Users\Alenka\AppData\Local\Microsoft\Windows\Temporary Internet Files\Content.IE5\QX3M99FA\MC9004419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56992"/>
            <a:ext cx="1302519" cy="13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0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5"/>
            <a:ext cx="8424614" cy="489696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200" dirty="0" smtClean="0">
                <a:latin typeface="Trebuchet MS" pitchFamily="34" charset="0"/>
              </a:rPr>
              <a:t>Co jsou to </a:t>
            </a:r>
            <a:r>
              <a:rPr lang="cs-CZ" sz="2200" b="1" dirty="0" smtClean="0">
                <a:latin typeface="Trebuchet MS" pitchFamily="34" charset="0"/>
              </a:rPr>
              <a:t>datové zdroje</a:t>
            </a:r>
            <a:r>
              <a:rPr lang="cs-CZ" sz="2200" dirty="0" smtClean="0">
                <a:latin typeface="Trebuchet MS" pitchFamily="34" charset="0"/>
              </a:rPr>
              <a:t>?</a:t>
            </a:r>
            <a:endParaRPr lang="cs-CZ" sz="2200" dirty="0" smtClean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primární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sekundární</a:t>
            </a:r>
          </a:p>
          <a:p>
            <a:pPr marL="0" indent="0" eaLnBrk="1" hangingPunct="1">
              <a:buNone/>
              <a:defRPr/>
            </a:pPr>
            <a:endParaRPr lang="cs-CZ" sz="1200" dirty="0" smtClean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topografická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</a:rPr>
              <a:t>tematická</a:t>
            </a:r>
          </a:p>
          <a:p>
            <a:pPr eaLnBrk="1" hangingPunct="1">
              <a:defRPr/>
            </a:pPr>
            <a:endParaRPr lang="cs-CZ" sz="1200" dirty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syntéza více datových zdrojů</a:t>
            </a:r>
          </a:p>
          <a:p>
            <a:pPr eaLnBrk="1" hangingPunct="1">
              <a:defRPr/>
            </a:pPr>
            <a:endParaRPr lang="cs-CZ" sz="1200" dirty="0"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cs-CZ" sz="2200" dirty="0" smtClean="0">
                <a:solidFill>
                  <a:srgbClr val="7030A0"/>
                </a:solidFill>
                <a:latin typeface="Trebuchet MS" pitchFamily="34" charset="0"/>
              </a:rPr>
              <a:t>tištěné</a:t>
            </a:r>
          </a:p>
          <a:p>
            <a:pPr eaLnBrk="1" hangingPunct="1">
              <a:defRPr/>
            </a:pPr>
            <a:r>
              <a:rPr lang="cs-CZ" sz="2200" dirty="0" smtClean="0">
                <a:solidFill>
                  <a:srgbClr val="7030A0"/>
                </a:solidFill>
                <a:latin typeface="Trebuchet MS" pitchFamily="34" charset="0"/>
              </a:rPr>
              <a:t>digitální</a:t>
            </a:r>
          </a:p>
          <a:p>
            <a:pPr eaLnBrk="1" hangingPunct="1">
              <a:defRPr/>
            </a:pPr>
            <a:endParaRPr lang="cs-CZ" sz="2200" dirty="0">
              <a:latin typeface="Trebuchet MS" pitchFamily="34" charset="0"/>
            </a:endParaRPr>
          </a:p>
          <a:p>
            <a:pPr eaLnBrk="1" hangingPunct="1">
              <a:defRPr/>
            </a:pPr>
            <a:endParaRPr lang="cs-CZ" sz="2200" dirty="0" smtClean="0">
              <a:latin typeface="Trebuchet MS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Datové zdroje, tvorba map &amp; autorské právo</a:t>
            </a:r>
            <a:endParaRPr lang="cs-CZ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4603548"/>
              </p:ext>
            </p:extLst>
          </p:nvPr>
        </p:nvGraphicFramePr>
        <p:xfrm>
          <a:off x="4067944" y="1628800"/>
          <a:ext cx="50642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02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správně datové zdroje využívat?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nejdůležitější jsou </a:t>
            </a:r>
            <a:r>
              <a:rPr lang="cs-CZ" b="1" dirty="0" smtClean="0"/>
              <a:t>licence a oprávnění</a:t>
            </a:r>
          </a:p>
          <a:p>
            <a:pPr lvl="1"/>
            <a:r>
              <a:rPr lang="cs-CZ" dirty="0" smtClean="0"/>
              <a:t>copyright ©</a:t>
            </a:r>
          </a:p>
          <a:p>
            <a:pPr lvl="1"/>
            <a:r>
              <a:rPr lang="cs-CZ" dirty="0" smtClean="0"/>
              <a:t>public </a:t>
            </a:r>
            <a:r>
              <a:rPr lang="cs-CZ" dirty="0" err="1" smtClean="0"/>
              <a:t>domain</a:t>
            </a:r>
            <a:r>
              <a:rPr lang="cs-CZ" dirty="0" smtClean="0"/>
              <a:t> a GNU General Public licence</a:t>
            </a:r>
          </a:p>
          <a:p>
            <a:pPr lvl="1"/>
            <a:r>
              <a:rPr lang="cs-CZ" dirty="0" err="1" smtClean="0"/>
              <a:t>cardware</a:t>
            </a:r>
            <a:r>
              <a:rPr lang="cs-CZ" dirty="0" smtClean="0"/>
              <a:t>, freeware, shareware, OEM, open-source</a:t>
            </a:r>
          </a:p>
          <a:p>
            <a:pPr lvl="1"/>
            <a:r>
              <a:rPr lang="cs-CZ" dirty="0" err="1" smtClean="0"/>
              <a:t>CreativeCommons</a:t>
            </a:r>
            <a:r>
              <a:rPr lang="cs-CZ" dirty="0" smtClean="0"/>
              <a:t> </a:t>
            </a:r>
          </a:p>
          <a:p>
            <a:pPr marL="457200" lvl="1" indent="0">
              <a:buNone/>
            </a:pPr>
            <a:endParaRPr lang="cs-CZ" dirty="0"/>
          </a:p>
          <a:p>
            <a:pPr marL="57150" indent="0">
              <a:buNone/>
            </a:pPr>
            <a:r>
              <a:rPr lang="cs-CZ" dirty="0" smtClean="0"/>
              <a:t>Záleží na tom, co je vytvářeno, </a:t>
            </a:r>
            <a:r>
              <a:rPr lang="cs-CZ" b="1" dirty="0" smtClean="0"/>
              <a:t>rozdílná pravidla </a:t>
            </a:r>
            <a:r>
              <a:rPr lang="cs-CZ" dirty="0" smtClean="0"/>
              <a:t>platí pro:</a:t>
            </a:r>
          </a:p>
          <a:p>
            <a:pPr marL="800100" lvl="1"/>
            <a:r>
              <a:rPr lang="cs-CZ" dirty="0" smtClean="0"/>
              <a:t>odborné a vědecké práce (články, studie apod.)</a:t>
            </a:r>
          </a:p>
          <a:p>
            <a:pPr marL="800100" lvl="1"/>
            <a:r>
              <a:rPr lang="cs-CZ" dirty="0" smtClean="0"/>
              <a:t>výukové materiály (šířené/prezentované)</a:t>
            </a:r>
          </a:p>
          <a:p>
            <a:pPr marL="800100" lvl="1"/>
            <a:r>
              <a:rPr lang="cs-CZ" dirty="0" smtClean="0"/>
              <a:t>komerční využití</a:t>
            </a:r>
          </a:p>
          <a:p>
            <a:pPr marL="800100" lvl="1"/>
            <a:r>
              <a:rPr lang="cs-CZ" dirty="0" smtClean="0"/>
              <a:t>šíření (i nekomerční, neziskové apod.)</a:t>
            </a:r>
          </a:p>
          <a:p>
            <a:pPr marL="400050"/>
            <a:endParaRPr lang="cs-CZ" dirty="0"/>
          </a:p>
          <a:p>
            <a:pPr lvl="1"/>
            <a:endParaRPr lang="cs-CZ" dirty="0"/>
          </a:p>
        </p:txBody>
      </p:sp>
      <p:pic>
        <p:nvPicPr>
          <p:cNvPr id="1026" name="Picture 2" descr="http://upload.wikimedia.org/wikipedia/commons/thumb/a/a3/Cc.logo.circle.svg/64px-Cc.logo.circ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109315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599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touto problematikou zabývat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dodržování platných zákonů a etických pravidel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respekt a ochrana děl původních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ochrana výsledného vlastního díla</a:t>
            </a: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dirty="0" smtClean="0"/>
              <a:t>pokud </a:t>
            </a:r>
            <a:r>
              <a:rPr lang="cs-CZ" dirty="0" smtClean="0"/>
              <a:t>budou všichni spolupracovat, bude efektivita</a:t>
            </a:r>
            <a:br>
              <a:rPr lang="cs-CZ" dirty="0" smtClean="0"/>
            </a:br>
            <a:r>
              <a:rPr lang="cs-CZ" dirty="0" smtClean="0"/>
              <a:t>ochrany autorských práv vysoká a současně bude</a:t>
            </a:r>
            <a:br>
              <a:rPr lang="cs-CZ" dirty="0" smtClean="0"/>
            </a:br>
            <a:r>
              <a:rPr lang="cs-CZ" dirty="0" smtClean="0"/>
              <a:t>zajištěna </a:t>
            </a:r>
            <a:r>
              <a:rPr lang="cs-CZ" b="1" dirty="0" smtClean="0"/>
              <a:t>nejvyšší možná efektivita </a:t>
            </a:r>
            <a:r>
              <a:rPr lang="cs-CZ" dirty="0" smtClean="0"/>
              <a:t>využití autorských</a:t>
            </a:r>
            <a:br>
              <a:rPr lang="cs-CZ" dirty="0" smtClean="0"/>
            </a:br>
            <a:r>
              <a:rPr lang="cs-CZ" dirty="0" smtClean="0"/>
              <a:t>děl k </a:t>
            </a:r>
            <a:r>
              <a:rPr lang="cs-CZ" b="1" dirty="0" smtClean="0"/>
              <a:t>dalšímu rozvoji </a:t>
            </a:r>
            <a:r>
              <a:rPr lang="cs-CZ" dirty="0" smtClean="0"/>
              <a:t>kartografie a geoinformatiky</a:t>
            </a:r>
          </a:p>
          <a:p>
            <a:r>
              <a:rPr lang="cs-CZ" dirty="0" smtClean="0"/>
              <a:t>za </a:t>
            </a:r>
            <a:r>
              <a:rPr lang="cs-CZ" dirty="0" smtClean="0"/>
              <a:t>podpory </a:t>
            </a:r>
            <a:r>
              <a:rPr lang="cs-CZ" dirty="0" smtClean="0"/>
              <a:t>ČÚZK, </a:t>
            </a:r>
            <a:r>
              <a:rPr lang="cs-CZ" dirty="0" smtClean="0"/>
              <a:t>VÚGTK</a:t>
            </a:r>
            <a:r>
              <a:rPr lang="cs-CZ" dirty="0" smtClean="0"/>
              <a:t>, KS </a:t>
            </a:r>
            <a:r>
              <a:rPr lang="cs-CZ" dirty="0" smtClean="0"/>
              <a:t>ČR a CAGI vznikl projekt </a:t>
            </a:r>
            <a:br>
              <a:rPr lang="cs-CZ" dirty="0" smtClean="0"/>
            </a:br>
            <a:r>
              <a:rPr lang="cs-CZ" i="1" dirty="0" smtClean="0">
                <a:solidFill>
                  <a:schemeClr val="tx2"/>
                </a:solidFill>
              </a:rPr>
              <a:t>TAČR </a:t>
            </a:r>
            <a:r>
              <a:rPr lang="cs-CZ" i="1" dirty="0" smtClean="0">
                <a:solidFill>
                  <a:schemeClr val="tx2"/>
                </a:solidFill>
              </a:rPr>
              <a:t>TD020320 </a:t>
            </a:r>
            <a:r>
              <a:rPr lang="cs-CZ" i="1" dirty="0" smtClean="0">
                <a:solidFill>
                  <a:schemeClr val="tx2"/>
                </a:solidFill>
              </a:rPr>
              <a:t>Zvýšení </a:t>
            </a:r>
            <a:r>
              <a:rPr lang="cs-CZ" i="1" dirty="0" smtClean="0">
                <a:solidFill>
                  <a:schemeClr val="tx2"/>
                </a:solidFill>
              </a:rPr>
              <a:t>efektivity ochrany autorských práv v </a:t>
            </a:r>
            <a:r>
              <a:rPr lang="cs-CZ" i="1" dirty="0" smtClean="0">
                <a:solidFill>
                  <a:schemeClr val="tx2"/>
                </a:solidFill>
              </a:rPr>
              <a:t>kartografii  </a:t>
            </a:r>
            <a:r>
              <a:rPr lang="cs-CZ" i="1" dirty="0" smtClean="0">
                <a:solidFill>
                  <a:schemeClr val="tx2"/>
                </a:solidFill>
              </a:rPr>
              <a:t>geoinformatice</a:t>
            </a:r>
            <a:endParaRPr lang="cs-CZ" sz="2800" i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Alenka\AppData\Local\Microsoft\Windows\Temporary Internet Files\Content.IE5\Q6IR2H62\MC9004419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28800"/>
            <a:ext cx="12255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úrovně řešení autorsko-právní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prvky prevence</a:t>
            </a:r>
          </a:p>
          <a:p>
            <a:pPr lvl="1"/>
            <a:r>
              <a:rPr lang="cs-CZ" dirty="0" smtClean="0"/>
              <a:t>odborná osvěta, všeobecný koncensus a závazná pravidla</a:t>
            </a:r>
          </a:p>
          <a:p>
            <a:pPr lvl="1"/>
            <a:r>
              <a:rPr lang="cs-CZ" dirty="0" smtClean="0"/>
              <a:t>u kartografických děl např. záměrné </a:t>
            </a:r>
            <a:r>
              <a:rPr lang="cs-CZ" dirty="0"/>
              <a:t>chyby, speciální povrchy, vodoznak, apod.</a:t>
            </a:r>
          </a:p>
          <a:p>
            <a:r>
              <a:rPr lang="cs-CZ" b="1" dirty="0">
                <a:solidFill>
                  <a:schemeClr val="accent1"/>
                </a:solidFill>
              </a:rPr>
              <a:t>prvky restrikce</a:t>
            </a:r>
          </a:p>
          <a:p>
            <a:pPr lvl="1"/>
            <a:r>
              <a:rPr lang="cs-CZ" dirty="0"/>
              <a:t>omezení dostupnosti dat, dostupnosti kartografického díla, apod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omezení šíření dat, přísnější vyhlášky, normy, směrnice</a:t>
            </a:r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sankce</a:t>
            </a:r>
          </a:p>
          <a:p>
            <a:pPr lvl="1"/>
            <a:r>
              <a:rPr lang="cs-CZ" dirty="0"/>
              <a:t>řešení v případě zneužití díla</a:t>
            </a:r>
          </a:p>
          <a:p>
            <a:pPr lvl="1"/>
            <a:r>
              <a:rPr lang="cs-CZ" dirty="0"/>
              <a:t>trestněprávní a občanskoprávní rovina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326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může odborná veřejnost zapojit?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</a:t>
            </a:r>
            <a:r>
              <a:rPr lang="cs-CZ" b="1" dirty="0" smtClean="0"/>
              <a:t>diskuse a semináře</a:t>
            </a:r>
          </a:p>
          <a:p>
            <a:pPr lvl="1"/>
            <a:r>
              <a:rPr lang="cs-CZ" dirty="0" smtClean="0"/>
              <a:t>seminář Autorské právo a </a:t>
            </a:r>
            <a:r>
              <a:rPr lang="cs-CZ" dirty="0" err="1" smtClean="0"/>
              <a:t>geodata</a:t>
            </a:r>
            <a:r>
              <a:rPr lang="cs-CZ" dirty="0"/>
              <a:t> </a:t>
            </a:r>
            <a:r>
              <a:rPr lang="cs-CZ" dirty="0" smtClean="0"/>
              <a:t>– 9. 9. 2014 (Praha)</a:t>
            </a:r>
          </a:p>
          <a:p>
            <a:pPr lvl="1"/>
            <a:r>
              <a:rPr lang="cs-CZ" dirty="0" smtClean="0"/>
              <a:t>semináře k přípravě </a:t>
            </a:r>
            <a:r>
              <a:rPr lang="cs-CZ" dirty="0" err="1" smtClean="0"/>
              <a:t>GeoInfoStrategie</a:t>
            </a:r>
            <a:endParaRPr lang="cs-CZ" dirty="0" smtClean="0"/>
          </a:p>
          <a:p>
            <a:pPr lvl="1"/>
            <a:r>
              <a:rPr lang="cs-CZ" dirty="0" smtClean="0"/>
              <a:t>konference GIVS, </a:t>
            </a:r>
            <a:r>
              <a:rPr lang="cs-CZ" dirty="0" err="1" smtClean="0"/>
              <a:t>Esri</a:t>
            </a:r>
            <a:r>
              <a:rPr lang="cs-CZ" dirty="0" smtClean="0"/>
              <a:t> konference, GIS Ostrava a další</a:t>
            </a:r>
          </a:p>
          <a:p>
            <a:r>
              <a:rPr lang="cs-CZ" dirty="0" smtClean="0"/>
              <a:t>podněty podané </a:t>
            </a:r>
            <a:r>
              <a:rPr lang="cs-CZ" b="1" dirty="0" smtClean="0"/>
              <a:t>OS24 CAGI Autorské právo</a:t>
            </a:r>
          </a:p>
          <a:p>
            <a:r>
              <a:rPr lang="cs-CZ" dirty="0" smtClean="0"/>
              <a:t>podněty podané </a:t>
            </a:r>
            <a:r>
              <a:rPr lang="cs-CZ" b="1" dirty="0" smtClean="0"/>
              <a:t>Kartografické společnosti ČR</a:t>
            </a:r>
          </a:p>
          <a:p>
            <a:r>
              <a:rPr lang="cs-CZ" dirty="0" smtClean="0"/>
              <a:t>podněty pro realizaci </a:t>
            </a:r>
            <a:r>
              <a:rPr lang="cs-CZ" b="1" dirty="0" smtClean="0"/>
              <a:t>projektu TA ČR</a:t>
            </a:r>
          </a:p>
          <a:p>
            <a:r>
              <a:rPr lang="cs-CZ" dirty="0" smtClean="0"/>
              <a:t>podněty ke </a:t>
            </a:r>
            <a:r>
              <a:rPr lang="cs-CZ" dirty="0" err="1" smtClean="0"/>
              <a:t>GeoInfoStrategii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…a další</a:t>
            </a:r>
          </a:p>
        </p:txBody>
      </p:sp>
      <p:pic>
        <p:nvPicPr>
          <p:cNvPr id="6" name="Picture 6" descr="C:\Users\Alenka\AppData\Local\Microsoft\Windows\Temporary Internet Files\Content.IE5\Q6IR2H62\MC9004419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789040"/>
            <a:ext cx="14097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9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Kdy, kde a jak řešit?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8999"/>
            <a:ext cx="8229600" cy="2520281"/>
          </a:xfrm>
        </p:spPr>
        <p:txBody>
          <a:bodyPr/>
          <a:lstStyle/>
          <a:p>
            <a:r>
              <a:rPr lang="cs-CZ" b="1" dirty="0" smtClean="0"/>
              <a:t>9. 9. 2014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seminář Autorské právo a </a:t>
            </a:r>
            <a:r>
              <a:rPr lang="cs-CZ" b="1" dirty="0" err="1" smtClean="0"/>
              <a:t>geodata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Praha</a:t>
            </a:r>
          </a:p>
          <a:p>
            <a:r>
              <a:rPr lang="cs-CZ" b="1" dirty="0" smtClean="0"/>
              <a:t>prosinec 2014 </a:t>
            </a:r>
            <a:r>
              <a:rPr lang="cs-CZ" dirty="0" smtClean="0"/>
              <a:t>– seminář v Olomouci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www.apkg.upol.cz</a:t>
            </a:r>
            <a:endParaRPr lang="cs-CZ" sz="3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Alenka\AppData\Local\Microsoft\Windows\Temporary Internet Files\Content.IE5\6SV5M11F\MC9004419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4984"/>
            <a:ext cx="1847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26464"/>
            <a:ext cx="8238874" cy="135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8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Přehled témat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8193"/>
            <a:ext cx="8229600" cy="4493095"/>
          </a:xfrm>
        </p:spPr>
        <p:txBody>
          <a:bodyPr>
            <a:normAutofit/>
          </a:bodyPr>
          <a:lstStyle/>
          <a:p>
            <a:r>
              <a:rPr lang="cs-CZ" dirty="0" smtClean="0"/>
              <a:t>Co je to </a:t>
            </a:r>
            <a:r>
              <a:rPr lang="cs-CZ" b="1" dirty="0" smtClean="0"/>
              <a:t>autorské právo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b="1" dirty="0" smtClean="0"/>
              <a:t>Proč</a:t>
            </a:r>
            <a:r>
              <a:rPr lang="cs-CZ" dirty="0" smtClean="0"/>
              <a:t> </a:t>
            </a:r>
            <a:r>
              <a:rPr lang="cs-CZ" dirty="0" smtClean="0"/>
              <a:t>se touto problematikou zabývat?</a:t>
            </a:r>
          </a:p>
          <a:p>
            <a:r>
              <a:rPr lang="cs-CZ" dirty="0" smtClean="0"/>
              <a:t>Co je v oblasti (nejen) autorského práva nového?</a:t>
            </a:r>
          </a:p>
          <a:p>
            <a:r>
              <a:rPr lang="cs-CZ" dirty="0"/>
              <a:t>Jak souvisejí autorská práva s </a:t>
            </a:r>
            <a:r>
              <a:rPr lang="cs-CZ" b="1" dirty="0"/>
              <a:t>tvorbou map</a:t>
            </a:r>
            <a:r>
              <a:rPr lang="cs-CZ" dirty="0"/>
              <a:t>?</a:t>
            </a:r>
          </a:p>
          <a:p>
            <a:r>
              <a:rPr lang="cs-CZ" dirty="0"/>
              <a:t>Jaké </a:t>
            </a:r>
            <a:r>
              <a:rPr lang="cs-CZ" b="1" dirty="0"/>
              <a:t>datové zdroje </a:t>
            </a:r>
            <a:r>
              <a:rPr lang="cs-CZ" dirty="0"/>
              <a:t>je možné využívat?</a:t>
            </a:r>
          </a:p>
          <a:p>
            <a:r>
              <a:rPr lang="cs-CZ" dirty="0" smtClean="0"/>
              <a:t>Jaká </a:t>
            </a:r>
            <a:r>
              <a:rPr lang="cs-CZ" dirty="0" smtClean="0"/>
              <a:t>je </a:t>
            </a:r>
            <a:r>
              <a:rPr lang="cs-CZ" b="1" dirty="0" smtClean="0"/>
              <a:t>úloha odborných společností</a:t>
            </a:r>
            <a:r>
              <a:rPr lang="cs-CZ" dirty="0" smtClean="0"/>
              <a:t>?</a:t>
            </a:r>
            <a:endParaRPr lang="cs-CZ" dirty="0" smtClean="0"/>
          </a:p>
          <a:p>
            <a:r>
              <a:rPr lang="cs-CZ" dirty="0" smtClean="0"/>
              <a:t>Kde zjistit více?</a:t>
            </a:r>
          </a:p>
          <a:p>
            <a:r>
              <a:rPr lang="cs-CZ" dirty="0" smtClean="0"/>
              <a:t>Pozvánka na seminář</a:t>
            </a:r>
            <a:endParaRPr lang="cs-CZ" dirty="0" smtClean="0"/>
          </a:p>
        </p:txBody>
      </p:sp>
      <p:pic>
        <p:nvPicPr>
          <p:cNvPr id="9219" name="Picture 3" descr="C:\Users\Alenka\AppData\Local\Microsoft\Windows\Temporary Internet Files\Content.IE5\EAKONO4P\MC900441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07079" y="193921"/>
            <a:ext cx="943582" cy="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Děkuji Vám za pozornost…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…a také za připomínky, podněty,</a:t>
            </a:r>
            <a:br>
              <a:rPr lang="cs-CZ" sz="3600" dirty="0" smtClean="0"/>
            </a:br>
            <a:r>
              <a:rPr lang="cs-CZ" sz="3600" dirty="0" smtClean="0"/>
              <a:t>náměty k dalšímu řešení apod.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7160840" cy="864096"/>
          </a:xfrm>
        </p:spPr>
        <p:txBody>
          <a:bodyPr>
            <a:noAutofit/>
          </a:bodyPr>
          <a:lstStyle/>
          <a:p>
            <a:r>
              <a:rPr lang="cs-CZ" sz="2000" dirty="0" smtClean="0"/>
              <a:t>alena.vondrakova@upol.cz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1380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to autorské právo?</a:t>
            </a:r>
            <a:endParaRPr lang="en-GB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odvětví práva, které se zabývá právními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vztahy </a:t>
            </a:r>
            <a:r>
              <a:rPr lang="cs-CZ" b="1" dirty="0" smtClean="0"/>
              <a:t>uživatelů a </a:t>
            </a:r>
            <a:r>
              <a:rPr lang="cs-CZ" b="1" dirty="0"/>
              <a:t>tvůrců tzv. autorských děl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k </a:t>
            </a:r>
            <a:r>
              <a:rPr lang="cs-CZ" dirty="0"/>
              <a:t>příslušným dílům</a:t>
            </a:r>
          </a:p>
          <a:p>
            <a:r>
              <a:rPr lang="cs-CZ" b="1" dirty="0" smtClean="0"/>
              <a:t>nechrání </a:t>
            </a:r>
            <a:r>
              <a:rPr lang="cs-CZ" b="1" dirty="0"/>
              <a:t>samotné myšlenky </a:t>
            </a:r>
            <a:r>
              <a:rPr lang="cs-CZ" dirty="0"/>
              <a:t>či </a:t>
            </a:r>
            <a:r>
              <a:rPr lang="cs-CZ" dirty="0" smtClean="0"/>
              <a:t>ideje, ale</a:t>
            </a:r>
            <a:br>
              <a:rPr lang="cs-CZ" dirty="0" smtClean="0"/>
            </a:br>
            <a:r>
              <a:rPr lang="cs-CZ" dirty="0" smtClean="0"/>
              <a:t>chrání </a:t>
            </a:r>
            <a:r>
              <a:rPr lang="cs-CZ" dirty="0"/>
              <a:t>pouze </a:t>
            </a:r>
            <a:r>
              <a:rPr lang="cs-CZ" b="1" dirty="0"/>
              <a:t>konkrétní díla</a:t>
            </a:r>
            <a:r>
              <a:rPr lang="cs-CZ" dirty="0"/>
              <a:t>, konkrétní </a:t>
            </a:r>
            <a:r>
              <a:rPr lang="cs-CZ" dirty="0" smtClean="0"/>
              <a:t>vyjádření,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tj. dílo </a:t>
            </a:r>
            <a:r>
              <a:rPr lang="cs-CZ" dirty="0"/>
              <a:t>v objektivně vnímatelné </a:t>
            </a:r>
            <a:r>
              <a:rPr lang="cs-CZ" dirty="0" smtClean="0"/>
              <a:t>podobě (text, mapa apod.)</a:t>
            </a:r>
            <a:endParaRPr lang="cs-CZ" dirty="0" smtClean="0"/>
          </a:p>
          <a:p>
            <a:r>
              <a:rPr lang="cs-CZ" b="1" dirty="0" smtClean="0"/>
              <a:t>autorským </a:t>
            </a:r>
            <a:r>
              <a:rPr lang="cs-CZ" b="1" dirty="0"/>
              <a:t>dílem </a:t>
            </a:r>
            <a:r>
              <a:rPr lang="cs-CZ" dirty="0"/>
              <a:t>je pouze jedinečný výsledek tvůrčí činnosti autora, dílem není námět, zpráva, informace, metoda, teorie, vzorec, graf, </a:t>
            </a:r>
            <a:r>
              <a:rPr lang="cs-CZ" dirty="0" smtClean="0"/>
              <a:t>výstup </a:t>
            </a:r>
            <a:r>
              <a:rPr lang="cs-CZ" dirty="0"/>
              <a:t>počítačového programu apod.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(samy </a:t>
            </a:r>
            <a:r>
              <a:rPr lang="cs-CZ" dirty="0"/>
              <a:t>o </a:t>
            </a:r>
            <a:r>
              <a:rPr lang="cs-CZ" dirty="0" smtClean="0"/>
              <a:t>sobě)</a:t>
            </a:r>
          </a:p>
        </p:txBody>
      </p:sp>
      <p:pic>
        <p:nvPicPr>
          <p:cNvPr id="5" name="Picture 2" descr="C:\Users\Alenka\AppData\Local\Microsoft\Windows\Temporary Internet Files\Content.IE5\Q6IR2H62\MC9004419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595502"/>
            <a:ext cx="1819275" cy="122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24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0" dirty="0" smtClean="0"/>
              <a:t>Autorské právo</a:t>
            </a:r>
            <a:endParaRPr lang="en-GB" sz="32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význam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hodnoty autorského práva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neustále roste</a:t>
            </a:r>
          </a:p>
          <a:p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v nových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ekonomických podmínkách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si majitelé těchto práv </a:t>
            </a:r>
            <a:b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silněji než kdy dříve uvědomují jejich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hospodářský význam</a:t>
            </a:r>
          </a:p>
          <a:p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je zapotřebí docílit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efektivní ochrany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autorských práv</a:t>
            </a:r>
          </a:p>
          <a:p>
            <a:r>
              <a:rPr lang="cs-CZ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duševní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vlastnictví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představuje práva vztahující se k nehmotným výsledkům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tvůrčí činnost lidí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, tedy k projevům jejich intelektu</a:t>
            </a:r>
          </a:p>
          <a:p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práva duševního vlastnictví mají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absolutní povahu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b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tzn. působí vůči všem</a:t>
            </a:r>
          </a:p>
          <a:p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jsou založena na 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zásadě </a:t>
            </a:r>
            <a:r>
              <a:rPr lang="cs-CZ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teritoriality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což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znamená, že jsou chráněna pouze 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území toho státu, kde vznikla a </a:t>
            </a:r>
            <a:r>
              <a:rPr lang="cs-CZ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řídí </a:t>
            </a:r>
            <a: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  <a:t>se </a:t>
            </a:r>
            <a:br>
              <a:rPr lang="cs-CZ" dirty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národním právním řádem</a:t>
            </a:r>
          </a:p>
        </p:txBody>
      </p:sp>
      <p:pic>
        <p:nvPicPr>
          <p:cNvPr id="9219" name="Picture 3" descr="C:\Users\Alenka\AppData\Local\Microsoft\Windows\Temporary Internet Files\Content.IE5\EAKONO4P\MC900441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807079" y="193921"/>
            <a:ext cx="943582" cy="933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8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související a zvláštní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práva </a:t>
            </a:r>
            <a:r>
              <a:rPr lang="cs-CZ" dirty="0"/>
              <a:t>výkonného umělce k uměleckému výkonu,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právo </a:t>
            </a:r>
            <a:r>
              <a:rPr lang="cs-CZ" dirty="0"/>
              <a:t>výrobce zvukového (</a:t>
            </a:r>
            <a:r>
              <a:rPr lang="cs-CZ" dirty="0" smtClean="0"/>
              <a:t>zvukově-obrazového) záznamu 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jeho (prvotnímu) </a:t>
            </a:r>
            <a:r>
              <a:rPr lang="cs-CZ" dirty="0" smtClean="0"/>
              <a:t>záznamu, právo </a:t>
            </a:r>
            <a:r>
              <a:rPr lang="cs-CZ" dirty="0"/>
              <a:t>rozhlasového a televizního vysílatele k jeho vysílání, </a:t>
            </a:r>
            <a:r>
              <a:rPr lang="cs-CZ" dirty="0" smtClean="0"/>
              <a:t> právo </a:t>
            </a:r>
            <a:r>
              <a:rPr lang="cs-CZ" dirty="0"/>
              <a:t>nakladatele</a:t>
            </a:r>
          </a:p>
          <a:p>
            <a:r>
              <a:rPr lang="cs-CZ" b="1" dirty="0" smtClean="0"/>
              <a:t>zvláštní právo pořizovatele databáze</a:t>
            </a:r>
          </a:p>
          <a:p>
            <a:pPr marL="457200" lvl="1" indent="0">
              <a:buNone/>
            </a:pPr>
            <a:r>
              <a:rPr lang="cs-CZ" dirty="0" smtClean="0"/>
              <a:t>základním </a:t>
            </a:r>
            <a:r>
              <a:rPr lang="cs-CZ" dirty="0"/>
              <a:t>rysem resp. podmínkou pro samotnou existenci databáze je její </a:t>
            </a:r>
            <a:r>
              <a:rPr lang="cs-CZ" b="1" dirty="0"/>
              <a:t>systematičnost</a:t>
            </a:r>
            <a:r>
              <a:rPr lang="cs-CZ" dirty="0"/>
              <a:t> (její logická struktura),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která </a:t>
            </a:r>
            <a:r>
              <a:rPr lang="cs-CZ" dirty="0"/>
              <a:t>zahrnuje určité údaje či jiné </a:t>
            </a:r>
            <a:r>
              <a:rPr lang="cs-CZ" dirty="0" smtClean="0"/>
              <a:t>prvky</a:t>
            </a:r>
          </a:p>
          <a:p>
            <a:pPr marL="457200" lvl="1" indent="0">
              <a:buNone/>
            </a:pPr>
            <a:r>
              <a:rPr lang="cs-CZ" dirty="0" smtClean="0"/>
              <a:t>Chráněna je struktura </a:t>
            </a:r>
            <a:r>
              <a:rPr lang="cs-CZ" dirty="0"/>
              <a:t>databáze jako dílo souborné. </a:t>
            </a:r>
            <a:r>
              <a:rPr lang="cs-CZ" dirty="0" smtClean="0"/>
              <a:t>Po </a:t>
            </a:r>
            <a:r>
              <a:rPr lang="cs-CZ" dirty="0"/>
              <a:t>vzoru EU </a:t>
            </a:r>
            <a:r>
              <a:rPr lang="cs-CZ" dirty="0" smtClean="0"/>
              <a:t>je navíc poskytována </a:t>
            </a:r>
            <a:r>
              <a:rPr lang="cs-CZ" dirty="0"/>
              <a:t>zvláštní právní ochrana i samotnému obsahu databáze resp. investici do jejího pořízení (§ </a:t>
            </a:r>
            <a:r>
              <a:rPr lang="cs-CZ" dirty="0" smtClean="0"/>
              <a:t>88)</a:t>
            </a:r>
          </a:p>
        </p:txBody>
      </p:sp>
    </p:spTree>
    <p:extLst>
      <p:ext uri="{BB962C8B-B14F-4D97-AF65-F5344CB8AC3E}">
        <p14:creationId xmlns:p14="http://schemas.microsoft.com/office/powerpoint/2010/main" val="18615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Nejen autorské právo…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 smtClean="0">
                <a:latin typeface="Trebuchet MS" pitchFamily="34" charset="0"/>
              </a:rPr>
              <a:t>osobnostní práva</a:t>
            </a:r>
            <a:r>
              <a:rPr lang="cs-CZ" sz="2200" dirty="0" smtClean="0">
                <a:latin typeface="Trebuchet MS" pitchFamily="34" charset="0"/>
              </a:rPr>
              <a:t>, absolutní </a:t>
            </a:r>
            <a:r>
              <a:rPr lang="cs-CZ" sz="2200" dirty="0">
                <a:latin typeface="Trebuchet MS" pitchFamily="34" charset="0"/>
              </a:rPr>
              <a:t>a relativní </a:t>
            </a:r>
            <a:r>
              <a:rPr lang="cs-CZ" sz="2200" b="1" dirty="0">
                <a:latin typeface="Trebuchet MS" pitchFamily="34" charset="0"/>
              </a:rPr>
              <a:t>majetková práva </a:t>
            </a:r>
            <a:endParaRPr lang="cs-CZ" sz="2200" b="1" dirty="0" smtClean="0">
              <a:latin typeface="Trebuchet MS" pitchFamily="34" charset="0"/>
            </a:endParaRPr>
          </a:p>
          <a:p>
            <a:r>
              <a:rPr lang="cs-CZ" sz="2200" b="1" dirty="0" smtClean="0">
                <a:latin typeface="Trebuchet MS" pitchFamily="34" charset="0"/>
              </a:rPr>
              <a:t>Autorská </a:t>
            </a:r>
            <a:r>
              <a:rPr lang="cs-CZ" sz="2200" b="1" dirty="0">
                <a:latin typeface="Trebuchet MS" pitchFamily="34" charset="0"/>
              </a:rPr>
              <a:t>práva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mapy, </a:t>
            </a:r>
            <a:r>
              <a:rPr lang="cs-CZ" sz="2000" dirty="0">
                <a:latin typeface="Trebuchet MS" pitchFamily="34" charset="0"/>
              </a:rPr>
              <a:t>produkty GIS, databáze, know-how, goodwill, </a:t>
            </a:r>
            <a:r>
              <a:rPr lang="cs-CZ" sz="2000" dirty="0" smtClean="0">
                <a:latin typeface="Trebuchet MS" pitchFamily="34" charset="0"/>
              </a:rPr>
              <a:t>obchodní </a:t>
            </a:r>
            <a:r>
              <a:rPr lang="cs-CZ" sz="2000" dirty="0">
                <a:latin typeface="Trebuchet MS" pitchFamily="34" charset="0"/>
              </a:rPr>
              <a:t>tajemství, počítačový </a:t>
            </a:r>
            <a:r>
              <a:rPr lang="cs-CZ" sz="2000" dirty="0" smtClean="0">
                <a:latin typeface="Trebuchet MS" pitchFamily="34" charset="0"/>
              </a:rPr>
              <a:t>program, vědecký </a:t>
            </a:r>
            <a:r>
              <a:rPr lang="cs-CZ" sz="2000" dirty="0">
                <a:latin typeface="Trebuchet MS" pitchFamily="34" charset="0"/>
              </a:rPr>
              <a:t>objev, apod.</a:t>
            </a:r>
          </a:p>
          <a:p>
            <a:r>
              <a:rPr lang="cs-CZ" sz="2200" b="1" dirty="0">
                <a:latin typeface="Trebuchet MS" pitchFamily="34" charset="0"/>
              </a:rPr>
              <a:t>Průmyslová práva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práva </a:t>
            </a:r>
            <a:r>
              <a:rPr lang="cs-CZ" sz="2000" dirty="0">
                <a:latin typeface="Trebuchet MS" pitchFamily="34" charset="0"/>
              </a:rPr>
              <a:t>k vynálezům, průmyslovým vzorům, užitným vzorům, </a:t>
            </a:r>
            <a:br>
              <a:rPr lang="cs-CZ" sz="2000" dirty="0">
                <a:latin typeface="Trebuchet MS" pitchFamily="34" charset="0"/>
              </a:rPr>
            </a:br>
            <a:r>
              <a:rPr lang="cs-CZ" sz="2000" dirty="0" smtClean="0">
                <a:latin typeface="Trebuchet MS" pitchFamily="34" charset="0"/>
              </a:rPr>
              <a:t>zlepšovacím </a:t>
            </a:r>
            <a:r>
              <a:rPr lang="cs-CZ" sz="2000" dirty="0">
                <a:latin typeface="Trebuchet MS" pitchFamily="34" charset="0"/>
              </a:rPr>
              <a:t>návrhům, novým metodám</a:t>
            </a:r>
          </a:p>
          <a:p>
            <a:r>
              <a:rPr lang="cs-CZ" sz="2200" b="1" dirty="0">
                <a:latin typeface="Trebuchet MS" pitchFamily="34" charset="0"/>
              </a:rPr>
              <a:t>Práva na označení </a:t>
            </a:r>
            <a:endParaRPr lang="cs-CZ" sz="2200" b="1" dirty="0" smtClean="0">
              <a:latin typeface="Trebuchet MS" pitchFamily="34" charset="0"/>
            </a:endParaRPr>
          </a:p>
          <a:p>
            <a:pPr lvl="1"/>
            <a:r>
              <a:rPr lang="cs-CZ" sz="2000" dirty="0" smtClean="0">
                <a:latin typeface="Trebuchet MS" pitchFamily="34" charset="0"/>
              </a:rPr>
              <a:t>práva </a:t>
            </a:r>
            <a:r>
              <a:rPr lang="cs-CZ" sz="2000" dirty="0">
                <a:latin typeface="Trebuchet MS" pitchFamily="34" charset="0"/>
              </a:rPr>
              <a:t>k ochranným známkám, obchodní firmě, proti nekalé soutěži</a:t>
            </a:r>
          </a:p>
          <a:p>
            <a:r>
              <a:rPr lang="cs-CZ" sz="2200" b="1" dirty="0" smtClean="0">
                <a:latin typeface="Trebuchet MS" pitchFamily="34" charset="0"/>
              </a:rPr>
              <a:t>Patentové právo</a:t>
            </a:r>
          </a:p>
          <a:p>
            <a:r>
              <a:rPr lang="cs-CZ" sz="2200" b="1" dirty="0" smtClean="0">
                <a:latin typeface="Trebuchet MS" pitchFamily="34" charset="0"/>
              </a:rPr>
              <a:t>Etické zásady</a:t>
            </a:r>
            <a:endParaRPr lang="cs-CZ" sz="2200" b="1" dirty="0">
              <a:latin typeface="Trebuchet MS" pitchFamily="34" charset="0"/>
            </a:endParaRPr>
          </a:p>
        </p:txBody>
      </p:sp>
      <p:pic>
        <p:nvPicPr>
          <p:cNvPr id="8194" name="Picture 2" descr="C:\Users\Alenka\AppData\Local\Microsoft\Windows\Temporary Internet Files\Content.IE5\6SV5M11F\MC9004419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688"/>
            <a:ext cx="18319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5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Nový občanský zákoník </a:t>
            </a:r>
            <a:r>
              <a:rPr lang="cs-CZ" dirty="0" smtClean="0"/>
              <a:t>(NOZ</a:t>
            </a:r>
            <a:r>
              <a:rPr lang="cs-CZ" dirty="0"/>
              <a:t>) ohledně </a:t>
            </a:r>
            <a:r>
              <a:rPr lang="cs-CZ" dirty="0" smtClean="0"/>
              <a:t>autorskoprávní </a:t>
            </a:r>
            <a:r>
              <a:rPr lang="cs-CZ" dirty="0"/>
              <a:t>problematiky nepřinesl žádné závratné </a:t>
            </a:r>
            <a:r>
              <a:rPr lang="cs-CZ" dirty="0" smtClean="0"/>
              <a:t>změny, došlo </a:t>
            </a:r>
            <a:r>
              <a:rPr lang="cs-CZ" dirty="0"/>
              <a:t>pouze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přesunu části autorského zákona, týkající se </a:t>
            </a:r>
            <a:r>
              <a:rPr lang="cs-CZ" b="1" dirty="0"/>
              <a:t>licenčních smluv</a:t>
            </a:r>
            <a:r>
              <a:rPr lang="cs-CZ" dirty="0"/>
              <a:t>, do </a:t>
            </a:r>
            <a:r>
              <a:rPr lang="cs-CZ" dirty="0" smtClean="0"/>
              <a:t>NOZ (až </a:t>
            </a:r>
            <a:r>
              <a:rPr lang="cs-CZ" dirty="0"/>
              <a:t>na drobnosti v nezměněné </a:t>
            </a:r>
            <a:r>
              <a:rPr lang="cs-CZ" dirty="0" smtClean="0"/>
              <a:t>podobě)</a:t>
            </a:r>
          </a:p>
          <a:p>
            <a:r>
              <a:rPr lang="cs-CZ" dirty="0" smtClean="0"/>
              <a:t>po </a:t>
            </a:r>
            <a:r>
              <a:rPr lang="cs-CZ" dirty="0"/>
              <a:t>1. 1. 2014 </a:t>
            </a:r>
            <a:r>
              <a:rPr lang="cs-CZ" dirty="0" smtClean="0"/>
              <a:t>je u </a:t>
            </a:r>
            <a:r>
              <a:rPr lang="cs-CZ" b="1" dirty="0" smtClean="0"/>
              <a:t>licenčních smluv </a:t>
            </a:r>
            <a:r>
              <a:rPr lang="cs-CZ" dirty="0" smtClean="0"/>
              <a:t>potřeba v </a:t>
            </a:r>
            <a:r>
              <a:rPr lang="cs-CZ" dirty="0"/>
              <a:t>jejich úvodu citovat ustanovení, o která se licenční smlouva opírá,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místo § </a:t>
            </a:r>
            <a:r>
              <a:rPr lang="cs-CZ" dirty="0"/>
              <a:t>46 a následující podle zákona č. 121/2000 Sb. (autorský zákon</a:t>
            </a:r>
            <a:r>
              <a:rPr lang="cs-CZ" dirty="0" smtClean="0"/>
              <a:t>) bude citován § </a:t>
            </a:r>
            <a:r>
              <a:rPr lang="cs-CZ" dirty="0"/>
              <a:t>2358 a </a:t>
            </a:r>
            <a:r>
              <a:rPr lang="cs-CZ" dirty="0" smtClean="0"/>
              <a:t>následující</a:t>
            </a:r>
            <a:br>
              <a:rPr lang="cs-CZ" dirty="0" smtClean="0"/>
            </a:br>
            <a:r>
              <a:rPr lang="cs-CZ" dirty="0" smtClean="0"/>
              <a:t>paragrafy podle </a:t>
            </a:r>
            <a:r>
              <a:rPr lang="cs-CZ" dirty="0"/>
              <a:t>zákona č. 89/2012 Sb.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občanský zákoník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C:\Users\Alenka\AppData\Local\Microsoft\Windows\Temporary Internet Files\Content.IE5\EAKONO4P\MC9004419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09120"/>
            <a:ext cx="1328985" cy="1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 NOZ je </a:t>
            </a:r>
            <a:r>
              <a:rPr lang="cs-CZ" b="1" dirty="0" smtClean="0"/>
              <a:t>sjednocena úprava závazků práv duševního vlastnictví</a:t>
            </a:r>
            <a:endParaRPr lang="cs-CZ" dirty="0"/>
          </a:p>
          <a:p>
            <a:r>
              <a:rPr lang="cs-CZ" dirty="0" smtClean="0"/>
              <a:t>předtím byla tato úprava hlavně ohledně průmyslových práv roztříštěná a třeba pro oblast průmyslových práv ji řešil obchodní zákoník, jehož účinnost skončila k 31. 12. 2013</a:t>
            </a:r>
          </a:p>
          <a:p>
            <a:r>
              <a:rPr lang="cs-CZ" dirty="0" smtClean="0"/>
              <a:t>velký </a:t>
            </a:r>
            <a:r>
              <a:rPr lang="cs-CZ" b="1" dirty="0" smtClean="0"/>
              <a:t>zásah </a:t>
            </a:r>
            <a:r>
              <a:rPr lang="cs-CZ" b="1" dirty="0"/>
              <a:t>do současného systému úpravy autorských práv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a </a:t>
            </a:r>
            <a:r>
              <a:rPr lang="cs-CZ" dirty="0"/>
              <a:t>práv souvisejících </a:t>
            </a:r>
            <a:r>
              <a:rPr lang="cs-CZ" dirty="0" smtClean="0"/>
              <a:t>bude </a:t>
            </a:r>
            <a:r>
              <a:rPr lang="cs-CZ" dirty="0"/>
              <a:t>v důsledku </a:t>
            </a:r>
            <a:r>
              <a:rPr lang="cs-CZ" dirty="0" smtClean="0"/>
              <a:t>implementace </a:t>
            </a:r>
            <a:r>
              <a:rPr lang="cs-CZ" dirty="0"/>
              <a:t>tří </a:t>
            </a:r>
            <a:r>
              <a:rPr lang="cs-CZ" dirty="0" smtClean="0"/>
              <a:t>směrnic EU</a:t>
            </a:r>
          </a:p>
          <a:p>
            <a:pPr lvl="1"/>
            <a:r>
              <a:rPr lang="cs-CZ" dirty="0" smtClean="0"/>
              <a:t>2011/77</a:t>
            </a:r>
            <a:r>
              <a:rPr lang="cs-CZ" dirty="0"/>
              <a:t>/ EU o době ochrany autorského práva a určitých </a:t>
            </a:r>
            <a:r>
              <a:rPr lang="cs-CZ" dirty="0" smtClean="0"/>
              <a:t>práv</a:t>
            </a:r>
          </a:p>
          <a:p>
            <a:pPr lvl="1"/>
            <a:r>
              <a:rPr lang="cs-CZ" dirty="0" smtClean="0"/>
              <a:t>2012/28</a:t>
            </a:r>
            <a:r>
              <a:rPr lang="cs-CZ" dirty="0"/>
              <a:t>/ EU o některých povolených způsobech užití osiřelých </a:t>
            </a:r>
            <a:r>
              <a:rPr lang="cs-CZ" dirty="0" smtClean="0"/>
              <a:t>děl</a:t>
            </a:r>
          </a:p>
          <a:p>
            <a:pPr lvl="1"/>
            <a:r>
              <a:rPr lang="cs-CZ" dirty="0" smtClean="0"/>
              <a:t>Směrnici EP a </a:t>
            </a:r>
            <a:r>
              <a:rPr lang="cs-CZ" dirty="0"/>
              <a:t>Rady EU o kolektivní </a:t>
            </a:r>
            <a:r>
              <a:rPr lang="cs-CZ" dirty="0" smtClean="0"/>
              <a:t>správě</a:t>
            </a:r>
          </a:p>
        </p:txBody>
      </p:sp>
    </p:spTree>
    <p:extLst>
      <p:ext uri="{BB962C8B-B14F-4D97-AF65-F5344CB8AC3E}">
        <p14:creationId xmlns:p14="http://schemas.microsoft.com/office/powerpoint/2010/main" val="324023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v oblasti (nejen) autorského práva nového?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Ministerstvo kultury ČR již tři roky připravuje rozsáhlou </a:t>
            </a:r>
            <a:r>
              <a:rPr lang="cs-CZ" b="1" dirty="0"/>
              <a:t>novelu</a:t>
            </a:r>
            <a:r>
              <a:rPr lang="cs-CZ" dirty="0"/>
              <a:t> autorského zákona jak v navazující problematice na </a:t>
            </a:r>
            <a:r>
              <a:rPr lang="cs-CZ" dirty="0" smtClean="0"/>
              <a:t>zmíněné směrnice </a:t>
            </a:r>
            <a:r>
              <a:rPr lang="cs-CZ" dirty="0"/>
              <a:t>EU, tak v oblastech, které jsou vyhrazeny národním úpravám</a:t>
            </a:r>
          </a:p>
          <a:p>
            <a:r>
              <a:rPr lang="cs-CZ" b="1" dirty="0"/>
              <a:t>nové změny </a:t>
            </a:r>
            <a:r>
              <a:rPr lang="cs-CZ" dirty="0"/>
              <a:t>budou zahrnovat</a:t>
            </a:r>
          </a:p>
          <a:p>
            <a:pPr lvl="1"/>
            <a:r>
              <a:rPr lang="cs-CZ" dirty="0"/>
              <a:t>licencování užití sirotčích děl mimo druhy užití, které řeší zmíněná </a:t>
            </a:r>
            <a:r>
              <a:rPr lang="cs-CZ" dirty="0" smtClean="0"/>
              <a:t>směrnice</a:t>
            </a:r>
          </a:p>
          <a:p>
            <a:pPr lvl="1"/>
            <a:r>
              <a:rPr lang="cs-CZ" dirty="0" smtClean="0"/>
              <a:t>novou </a:t>
            </a:r>
            <a:r>
              <a:rPr lang="cs-CZ" dirty="0"/>
              <a:t>formulaci knihovní výjimky, jež by měla umožnit veřejným knihovnám ve větším objemu digitalizovat jejich fond a umísťovat ho na své webové </a:t>
            </a:r>
            <a:r>
              <a:rPr lang="cs-CZ" dirty="0" smtClean="0"/>
              <a:t>stránky</a:t>
            </a:r>
          </a:p>
          <a:p>
            <a:pPr lvl="1"/>
            <a:r>
              <a:rPr lang="cs-CZ" dirty="0" smtClean="0"/>
              <a:t>zjednodušené </a:t>
            </a:r>
            <a:r>
              <a:rPr lang="cs-CZ" dirty="0"/>
              <a:t>řešení výběru náhradních odměn za kopírování </a:t>
            </a:r>
            <a:r>
              <a:rPr lang="cs-CZ" dirty="0" smtClean="0"/>
              <a:t>děl</a:t>
            </a:r>
          </a:p>
        </p:txBody>
      </p:sp>
    </p:spTree>
    <p:extLst>
      <p:ext uri="{BB962C8B-B14F-4D97-AF65-F5344CB8AC3E}">
        <p14:creationId xmlns:p14="http://schemas.microsoft.com/office/powerpoint/2010/main" val="99584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5564</TotalTime>
  <Words>647</Words>
  <Application>Microsoft Office PowerPoint</Application>
  <PresentationFormat>Předvádění na obrazovce (4:3)</PresentationFormat>
  <Paragraphs>155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Autorsko-právní aspekty  využívání datových zdrojů při tvorbě map</vt:lpstr>
      <vt:lpstr>Přehled témat</vt:lpstr>
      <vt:lpstr>Co je to autorské právo?</vt:lpstr>
      <vt:lpstr>Autorské právo</vt:lpstr>
      <vt:lpstr>Práva související a zvláštní právo</vt:lpstr>
      <vt:lpstr>Nejen autorské právo…</vt:lpstr>
      <vt:lpstr>Co je v oblasti (nejen) autorského práva nového?</vt:lpstr>
      <vt:lpstr>Co je v oblasti (nejen) autorského práva nového?</vt:lpstr>
      <vt:lpstr>Co je v oblasti (nejen) autorského práva nového?</vt:lpstr>
      <vt:lpstr>Jaká je úloha odborných společností?</vt:lpstr>
      <vt:lpstr>Jak souvisejí autorská práva  s tvorbou map?</vt:lpstr>
      <vt:lpstr>Jak souvisejí autorská práva  s tvorbou map?</vt:lpstr>
      <vt:lpstr>Nejčastěji řešené problémy</vt:lpstr>
      <vt:lpstr>Datové zdroje, tvorba map &amp; autorské právo</vt:lpstr>
      <vt:lpstr>Jak správně datové zdroje využívat?</vt:lpstr>
      <vt:lpstr>Proč se touto problematikou zabývat?</vt:lpstr>
      <vt:lpstr>Tři úrovně řešení autorsko-právní problematiky</vt:lpstr>
      <vt:lpstr>Jak se může odborná veřejnost zapojit?</vt:lpstr>
      <vt:lpstr>Kdy, kde a jak řešit?</vt:lpstr>
      <vt:lpstr>Děkuji Vám za pozornost…  …a také za připomínky, podněty, náměty k dalšímu řešení apod.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Alenka</dc:creator>
  <cp:lastModifiedBy>Alenka</cp:lastModifiedBy>
  <cp:revision>45</cp:revision>
  <dcterms:created xsi:type="dcterms:W3CDTF">2014-05-15T17:00:58Z</dcterms:created>
  <dcterms:modified xsi:type="dcterms:W3CDTF">2014-08-27T07:34:24Z</dcterms:modified>
</cp:coreProperties>
</file>