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3" r:id="rId4"/>
    <p:sldId id="284" r:id="rId5"/>
    <p:sldId id="286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550912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264156" cy="633756"/>
          </a:xfrm>
          <a:prstGeom prst="rect">
            <a:avLst/>
          </a:prstGeom>
        </p:spPr>
      </p:pic>
      <p:pic>
        <p:nvPicPr>
          <p:cNvPr id="8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7312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07504" y="0"/>
            <a:ext cx="228600" cy="5141208"/>
          </a:xfrm>
          <a:prstGeom prst="rect">
            <a:avLst/>
          </a:prstGeom>
          <a:solidFill>
            <a:schemeClr val="tx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07504" y="5231440"/>
            <a:ext cx="228600" cy="1626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123728" y="613017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podpory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římá spojnice 7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19539"/>
            <a:ext cx="2264156" cy="633756"/>
          </a:xfrm>
          <a:prstGeom prst="rect">
            <a:avLst/>
          </a:prstGeom>
        </p:spPr>
      </p:pic>
      <p:pic>
        <p:nvPicPr>
          <p:cNvPr id="10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20393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 userDrawn="1"/>
        </p:nvSpPr>
        <p:spPr>
          <a:xfrm>
            <a:off x="2627784" y="612573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spoluúčasti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Alenka\AppData\Local\Microsoft\Windows\Temporary Internet Files\Content.IE5\EAKONO4P\MC900072696[1]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0" y="1340767"/>
            <a:ext cx="82399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2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27784" y="6246465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Tato prezentace je součástí projektu  TD020320</a:t>
            </a:r>
          </a:p>
          <a:p>
            <a:r>
              <a:rPr lang="cs-CZ" dirty="0" smtClean="0"/>
              <a:t>Zvýšení efektivity ochrany autorských práv v kartografii a geoinformatice.</a:t>
            </a:r>
          </a:p>
          <a:p>
            <a:r>
              <a:rPr lang="pl-PL" dirty="0" smtClean="0"/>
              <a:t>Projekt je realizován za finanční spoluúčasti TA ČR.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21588" y="4462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římá spojnice 6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14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008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Autorsk</a:t>
            </a:r>
            <a:r>
              <a:rPr lang="cs-CZ" sz="3600" dirty="0" smtClean="0"/>
              <a:t>o-právní problematika</a:t>
            </a:r>
            <a:br>
              <a:rPr lang="cs-CZ" sz="3600" dirty="0" smtClean="0"/>
            </a:br>
            <a:r>
              <a:rPr lang="cs-CZ" sz="3600" dirty="0" smtClean="0"/>
              <a:t>v geografii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31640" y="4102224"/>
            <a:ext cx="7160840" cy="1847056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RNDr. Alena Vondráková, Ph.D.</a:t>
            </a:r>
            <a:r>
              <a:rPr lang="cs-CZ" sz="2400" dirty="0" smtClean="0"/>
              <a:t> </a:t>
            </a:r>
            <a:r>
              <a:rPr lang="cs-CZ" sz="2400" dirty="0" smtClean="0"/>
              <a:t>– alena.vondrakova@upol.cz</a:t>
            </a:r>
            <a:endParaRPr lang="cs-CZ" sz="2400" dirty="0" smtClean="0"/>
          </a:p>
          <a:p>
            <a:r>
              <a:rPr lang="cs-CZ" sz="2400" b="1" dirty="0" smtClean="0"/>
              <a:t>RNDr. Jan Brus, Ph.D. </a:t>
            </a:r>
            <a:r>
              <a:rPr lang="cs-CZ" sz="2400" dirty="0" smtClean="0"/>
              <a:t>– jan.brus@upol.cz</a:t>
            </a:r>
          </a:p>
          <a:p>
            <a:r>
              <a:rPr lang="cs-CZ" sz="2400" b="1" dirty="0" smtClean="0"/>
              <a:t>prof. RNDr. Vít Voženílek, CSc. </a:t>
            </a:r>
            <a:r>
              <a:rPr lang="cs-CZ" sz="2400" dirty="0" smtClean="0"/>
              <a:t>– vit.vozenilek@upol.cz</a:t>
            </a:r>
            <a:endParaRPr lang="cs-CZ" sz="2400" dirty="0" smtClean="0"/>
          </a:p>
          <a:p>
            <a:endParaRPr lang="cs-CZ" sz="2400" dirty="0" smtClean="0">
              <a:solidFill>
                <a:schemeClr val="accent1"/>
              </a:solidFill>
            </a:endParaRPr>
          </a:p>
          <a:p>
            <a:r>
              <a:rPr lang="cs-CZ" sz="2400" dirty="0" smtClean="0">
                <a:solidFill>
                  <a:schemeClr val="accent1"/>
                </a:solidFill>
              </a:rPr>
              <a:t>Katedra </a:t>
            </a:r>
            <a:r>
              <a:rPr lang="cs-CZ" sz="2400" dirty="0" smtClean="0">
                <a:solidFill>
                  <a:schemeClr val="accent1"/>
                </a:solidFill>
              </a:rPr>
              <a:t>geoinformatiky, Univerzita Palackého v Olomouci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1347"/>
            <a:ext cx="5616624" cy="9254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b="37082"/>
          <a:stretch/>
        </p:blipFill>
        <p:spPr>
          <a:xfrm>
            <a:off x="468504" y="1340768"/>
            <a:ext cx="8640000" cy="116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5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Panelová diskuse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8193"/>
            <a:ext cx="8229600" cy="4493095"/>
          </a:xfrm>
        </p:spPr>
        <p:txBody>
          <a:bodyPr>
            <a:normAutofit/>
          </a:bodyPr>
          <a:lstStyle/>
          <a:p>
            <a:r>
              <a:rPr lang="cs-CZ" b="1" dirty="0" smtClean="0"/>
              <a:t>Proč</a:t>
            </a:r>
            <a:r>
              <a:rPr lang="cs-CZ" dirty="0" smtClean="0"/>
              <a:t> </a:t>
            </a:r>
            <a:r>
              <a:rPr lang="cs-CZ" dirty="0" smtClean="0"/>
              <a:t>se touto problematikou zabývat?</a:t>
            </a:r>
          </a:p>
          <a:p>
            <a:r>
              <a:rPr lang="cs-CZ" dirty="0" smtClean="0"/>
              <a:t>Jak se dotýká autorské právo </a:t>
            </a:r>
            <a:r>
              <a:rPr lang="cs-CZ" b="1" dirty="0" smtClean="0"/>
              <a:t>akademické sféry?</a:t>
            </a:r>
          </a:p>
          <a:p>
            <a:r>
              <a:rPr lang="cs-CZ" dirty="0" smtClean="0"/>
              <a:t>Jak se na autorsko-právní problematiku dívají v </a:t>
            </a:r>
            <a:r>
              <a:rPr lang="cs-CZ" b="1" dirty="0" smtClean="0"/>
              <a:t>zahraničí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Je dostatečn</a:t>
            </a:r>
            <a:r>
              <a:rPr lang="cs-CZ" dirty="0" smtClean="0"/>
              <a:t>é </a:t>
            </a:r>
            <a:r>
              <a:rPr lang="cs-CZ" b="1" dirty="0" smtClean="0"/>
              <a:t>legislativní zabezpečení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V čem je </a:t>
            </a:r>
            <a:r>
              <a:rPr lang="cs-CZ" b="1" dirty="0" smtClean="0"/>
              <a:t>problém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terminologie</a:t>
            </a:r>
            <a:endParaRPr lang="cs-CZ" dirty="0"/>
          </a:p>
          <a:p>
            <a:pPr lvl="1"/>
            <a:r>
              <a:rPr lang="cs-CZ" dirty="0" smtClean="0"/>
              <a:t>neznalost</a:t>
            </a:r>
          </a:p>
          <a:p>
            <a:pPr lvl="1"/>
            <a:r>
              <a:rPr lang="cs-CZ" dirty="0" smtClean="0"/>
              <a:t>neochota</a:t>
            </a:r>
          </a:p>
          <a:p>
            <a:pPr lvl="1"/>
            <a:r>
              <a:rPr lang="cs-CZ" dirty="0" smtClean="0"/>
              <a:t>obtížné zjišťování informací</a:t>
            </a:r>
          </a:p>
          <a:p>
            <a:pPr marL="457200" lvl="1" indent="0">
              <a:buNone/>
            </a:pPr>
            <a:r>
              <a:rPr lang="cs-CZ" dirty="0" smtClean="0"/>
              <a:t>…a co dalšího?</a:t>
            </a:r>
          </a:p>
          <a:p>
            <a:pPr lvl="1"/>
            <a:endParaRPr lang="cs-CZ" dirty="0" smtClean="0"/>
          </a:p>
        </p:txBody>
      </p:sp>
      <p:pic>
        <p:nvPicPr>
          <p:cNvPr id="9219" name="Picture 3" descr="C:\Users\Alenka\AppData\Local\Microsoft\Windows\Temporary Internet Files\Content.IE5\EAKONO4P\MC900441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07079" y="193921"/>
            <a:ext cx="943582" cy="93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4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může odborná veřejnost zapojit?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</a:t>
            </a:r>
            <a:r>
              <a:rPr lang="cs-CZ" b="1" dirty="0" smtClean="0"/>
              <a:t>diskuse a </a:t>
            </a:r>
            <a:r>
              <a:rPr lang="cs-CZ" b="1" dirty="0" smtClean="0"/>
              <a:t>semináře</a:t>
            </a:r>
          </a:p>
          <a:p>
            <a:r>
              <a:rPr lang="cs-CZ" dirty="0"/>
              <a:t>podněty podané </a:t>
            </a:r>
            <a:r>
              <a:rPr lang="cs-CZ" dirty="0" smtClean="0"/>
              <a:t>v rámci projektu TA ČR TD020320</a:t>
            </a:r>
            <a:endParaRPr lang="cs-CZ" b="1" dirty="0" smtClean="0"/>
          </a:p>
          <a:p>
            <a:r>
              <a:rPr lang="cs-CZ" dirty="0" smtClean="0"/>
              <a:t>podněty </a:t>
            </a:r>
            <a:r>
              <a:rPr lang="cs-CZ" dirty="0" smtClean="0"/>
              <a:t>podané </a:t>
            </a:r>
            <a:r>
              <a:rPr lang="cs-CZ" b="1" dirty="0" smtClean="0"/>
              <a:t>OS24 CAGI Autorské právo</a:t>
            </a:r>
          </a:p>
          <a:p>
            <a:r>
              <a:rPr lang="cs-CZ" dirty="0" smtClean="0"/>
              <a:t>podněty podané </a:t>
            </a:r>
            <a:r>
              <a:rPr lang="cs-CZ" b="1" dirty="0" smtClean="0"/>
              <a:t>Kartografické společnosti ČR</a:t>
            </a:r>
          </a:p>
          <a:p>
            <a:r>
              <a:rPr lang="cs-CZ" dirty="0" smtClean="0"/>
              <a:t>podněty pro realizaci </a:t>
            </a:r>
            <a:r>
              <a:rPr lang="cs-CZ" b="1" dirty="0" smtClean="0"/>
              <a:t>projektu TA ČR</a:t>
            </a:r>
          </a:p>
          <a:p>
            <a:r>
              <a:rPr lang="cs-CZ" dirty="0" smtClean="0"/>
              <a:t>podněty ke </a:t>
            </a:r>
            <a:r>
              <a:rPr lang="cs-CZ" dirty="0" err="1" smtClean="0"/>
              <a:t>GeoInfoStrategii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…a další</a:t>
            </a:r>
          </a:p>
        </p:txBody>
      </p:sp>
      <p:pic>
        <p:nvPicPr>
          <p:cNvPr id="6" name="Picture 6" descr="C:\Users\Alenka\AppData\Local\Microsoft\Windows\Temporary Internet Files\Content.IE5\Q6IR2H62\MC9004419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14097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0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Kdy, kde a jak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8999"/>
            <a:ext cx="8229600" cy="2520281"/>
          </a:xfrm>
        </p:spPr>
        <p:txBody>
          <a:bodyPr/>
          <a:lstStyle/>
          <a:p>
            <a:pPr marL="0" indent="0">
              <a:buNone/>
            </a:pPr>
            <a:endParaRPr lang="cs-CZ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4400" b="1" dirty="0" smtClean="0">
                <a:solidFill>
                  <a:schemeClr val="accent1">
                    <a:lumMod val="75000"/>
                  </a:schemeClr>
                </a:solidFill>
              </a:rPr>
              <a:t>www.apkg.upol.cz</a:t>
            </a:r>
            <a:endParaRPr lang="cs-CZ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Alenka\AppData\Local\Microsoft\Windows\Temporary Internet Files\Content.IE5\6SV5M11F\MC9004419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1847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6464"/>
            <a:ext cx="8238874" cy="135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8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skupiny AP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600201"/>
            <a:ext cx="843528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PS Kartografie</a:t>
            </a:r>
          </a:p>
          <a:p>
            <a:pPr lvl="1"/>
            <a:r>
              <a:rPr lang="cs-CZ" dirty="0" smtClean="0"/>
              <a:t>Alena Vondráková</a:t>
            </a:r>
          </a:p>
          <a:p>
            <a:pPr lvl="1"/>
            <a:r>
              <a:rPr lang="cs-CZ" sz="2000" dirty="0" smtClean="0"/>
              <a:t>Lenka </a:t>
            </a:r>
            <a:r>
              <a:rPr lang="cs-CZ" sz="2000" b="1" dirty="0" smtClean="0"/>
              <a:t>Kubíčková</a:t>
            </a:r>
            <a:r>
              <a:rPr lang="cs-CZ" sz="2000" dirty="0" smtClean="0"/>
              <a:t> (ČÚZK), Jiří </a:t>
            </a:r>
            <a:r>
              <a:rPr lang="cs-CZ" sz="2000" b="1" dirty="0" smtClean="0"/>
              <a:t>Drozda</a:t>
            </a:r>
            <a:r>
              <a:rPr lang="cs-CZ" sz="2000" dirty="0" smtClean="0"/>
              <a:t> (VÚGTK), </a:t>
            </a:r>
            <a:r>
              <a:rPr lang="cs-CZ" sz="2000" dirty="0"/>
              <a:t>Jiří </a:t>
            </a:r>
            <a:r>
              <a:rPr lang="cs-CZ" sz="2000" b="1" dirty="0"/>
              <a:t>Poláček</a:t>
            </a:r>
            <a:r>
              <a:rPr lang="cs-CZ" sz="2000" dirty="0"/>
              <a:t> (</a:t>
            </a:r>
            <a:r>
              <a:rPr lang="cs-CZ" sz="2000" dirty="0" smtClean="0"/>
              <a:t>CAGI)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Milada </a:t>
            </a:r>
            <a:r>
              <a:rPr lang="cs-CZ" sz="2000" b="1" dirty="0" smtClean="0"/>
              <a:t>Svobodová</a:t>
            </a:r>
            <a:r>
              <a:rPr lang="cs-CZ" sz="2000" dirty="0" smtClean="0"/>
              <a:t> (Kartografie PRAHA, a. s.), Jarmila </a:t>
            </a:r>
            <a:r>
              <a:rPr lang="cs-CZ" sz="2000" b="1" dirty="0" err="1" smtClean="0"/>
              <a:t>Zákoutská</a:t>
            </a:r>
            <a:r>
              <a:rPr lang="cs-CZ" sz="2000" dirty="0" smtClean="0"/>
              <a:t> (ČÚZK), Jaroslav </a:t>
            </a:r>
            <a:r>
              <a:rPr lang="cs-CZ" sz="2000" b="1" dirty="0" smtClean="0"/>
              <a:t>Nedvěd</a:t>
            </a:r>
            <a:r>
              <a:rPr lang="cs-CZ" sz="2000" dirty="0" smtClean="0"/>
              <a:t> (ČÚZK)</a:t>
            </a:r>
            <a:endParaRPr lang="cs-CZ" sz="1100" b="1" dirty="0"/>
          </a:p>
          <a:p>
            <a:pPr marL="0" indent="0">
              <a:buNone/>
            </a:pPr>
            <a:r>
              <a:rPr lang="cs-CZ" b="1" dirty="0" smtClean="0"/>
              <a:t>PS </a:t>
            </a:r>
            <a:r>
              <a:rPr lang="cs-CZ" b="1" dirty="0" err="1" smtClean="0"/>
              <a:t>Geodata</a:t>
            </a:r>
            <a:endParaRPr lang="cs-CZ" b="1" dirty="0" smtClean="0"/>
          </a:p>
          <a:p>
            <a:pPr lvl="1"/>
            <a:r>
              <a:rPr lang="cs-CZ" dirty="0" smtClean="0"/>
              <a:t>Jan Brus</a:t>
            </a:r>
            <a:endParaRPr lang="cs-CZ" b="1" dirty="0"/>
          </a:p>
          <a:p>
            <a:pPr lvl="1"/>
            <a:endParaRPr lang="cs-CZ" sz="1100" b="1" dirty="0" smtClean="0"/>
          </a:p>
          <a:p>
            <a:pPr marL="0" indent="0">
              <a:buNone/>
            </a:pPr>
            <a:r>
              <a:rPr lang="cs-CZ" b="1" dirty="0" smtClean="0"/>
              <a:t>PS Aplikace v GIS</a:t>
            </a:r>
            <a:endParaRPr lang="cs-CZ" b="1" dirty="0"/>
          </a:p>
          <a:p>
            <a:pPr lvl="1"/>
            <a:r>
              <a:rPr lang="cs-CZ" dirty="0" smtClean="0"/>
              <a:t>Vít Voženílek</a:t>
            </a:r>
            <a:endParaRPr lang="cs-CZ" b="1" dirty="0" smtClean="0"/>
          </a:p>
        </p:txBody>
      </p:sp>
      <p:pic>
        <p:nvPicPr>
          <p:cNvPr id="5" name="Picture 2" descr="C:\Users\Alenka\AppData\Local\Microsoft\Windows\Temporary Internet Files\Content.IE5\EAKONO4P\MC900441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9" y="4293096"/>
            <a:ext cx="1328985" cy="1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1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Plánované akce v roce 2014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Seminář Autorské právo &amp; Open Data</a:t>
            </a:r>
          </a:p>
          <a:p>
            <a:pPr lvl="1"/>
            <a:r>
              <a:rPr lang="cs-CZ" dirty="0" smtClean="0"/>
              <a:t>9. 9. 2014 v Praze (Novotného Lávka 5)</a:t>
            </a:r>
          </a:p>
          <a:p>
            <a:pPr lvl="1"/>
            <a:r>
              <a:rPr lang="cs-CZ" dirty="0" smtClean="0"/>
              <a:t>registrace na </a:t>
            </a:r>
            <a:r>
              <a:rPr lang="cs-CZ" b="1" dirty="0" smtClean="0"/>
              <a:t>www.apkg.upol.cz</a:t>
            </a:r>
          </a:p>
          <a:p>
            <a:pPr lvl="1"/>
            <a:r>
              <a:rPr lang="cs-CZ" b="1" dirty="0" smtClean="0"/>
              <a:t>účast bezplatná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r>
              <a:rPr lang="nb-NO" b="1" dirty="0"/>
              <a:t>Konference GIS Esri v </a:t>
            </a:r>
            <a:r>
              <a:rPr lang="nb-NO" b="1" dirty="0" smtClean="0"/>
              <a:t>ČR</a:t>
            </a:r>
            <a:endParaRPr lang="cs-CZ" b="1" dirty="0" smtClean="0"/>
          </a:p>
          <a:p>
            <a:pPr lvl="1"/>
            <a:r>
              <a:rPr lang="cs-CZ" dirty="0"/>
              <a:t>22.–23. října 2014 v Kongresovém centru Praha</a:t>
            </a:r>
            <a:endParaRPr lang="cs-CZ" b="1" dirty="0"/>
          </a:p>
          <a:p>
            <a:pPr lvl="1"/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Seminář Autorské právo II</a:t>
            </a:r>
            <a:endParaRPr lang="cs-CZ" b="1" dirty="0"/>
          </a:p>
          <a:p>
            <a:pPr lvl="1"/>
            <a:r>
              <a:rPr lang="cs-CZ" dirty="0" smtClean="0"/>
              <a:t>listopad/prosinec 2014 v Olomouci</a:t>
            </a:r>
            <a:endParaRPr lang="cs-CZ" b="1" dirty="0" smtClean="0"/>
          </a:p>
        </p:txBody>
      </p:sp>
      <p:pic>
        <p:nvPicPr>
          <p:cNvPr id="7" name="Picture 7" descr="C:\Users\Alenka\AppData\Local\Microsoft\Windows\Temporary Internet Files\Content.IE5\EAKONO4P\MC900441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8129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77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0">
        <p14:glitter pattern="hexagon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205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Autorsko-právní problematika v geografii</vt:lpstr>
      <vt:lpstr>Panelová diskuse</vt:lpstr>
      <vt:lpstr>Jak se může odborná veřejnost zapojit?</vt:lpstr>
      <vt:lpstr>Kdy, kde a jak řešit?</vt:lpstr>
      <vt:lpstr>Pracovní skupiny AP</vt:lpstr>
      <vt:lpstr>Plánované akce v roce 2014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Alenka</dc:creator>
  <cp:lastModifiedBy>Alenka</cp:lastModifiedBy>
  <cp:revision>53</cp:revision>
  <dcterms:created xsi:type="dcterms:W3CDTF">2014-05-15T17:00:58Z</dcterms:created>
  <dcterms:modified xsi:type="dcterms:W3CDTF">2014-08-27T08:09:32Z</dcterms:modified>
</cp:coreProperties>
</file>