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6" r:id="rId5"/>
    <p:sldId id="297" r:id="rId6"/>
    <p:sldId id="294" r:id="rId7"/>
    <p:sldId id="341" r:id="rId8"/>
    <p:sldId id="298" r:id="rId9"/>
    <p:sldId id="271" r:id="rId10"/>
    <p:sldId id="287" r:id="rId11"/>
    <p:sldId id="343" r:id="rId12"/>
    <p:sldId id="320" r:id="rId13"/>
    <p:sldId id="288" r:id="rId14"/>
    <p:sldId id="299" r:id="rId15"/>
    <p:sldId id="300" r:id="rId16"/>
    <p:sldId id="301" r:id="rId17"/>
    <p:sldId id="307" r:id="rId18"/>
    <p:sldId id="302" r:id="rId19"/>
    <p:sldId id="303" r:id="rId20"/>
    <p:sldId id="308" r:id="rId21"/>
    <p:sldId id="304" r:id="rId22"/>
    <p:sldId id="342" r:id="rId23"/>
    <p:sldId id="305" r:id="rId24"/>
    <p:sldId id="309" r:id="rId25"/>
    <p:sldId id="310" r:id="rId26"/>
    <p:sldId id="306" r:id="rId27"/>
    <p:sldId id="291" r:id="rId28"/>
    <p:sldId id="292" r:id="rId29"/>
    <p:sldId id="311" r:id="rId30"/>
    <p:sldId id="312" r:id="rId31"/>
    <p:sldId id="313" r:id="rId32"/>
    <p:sldId id="322" r:id="rId33"/>
    <p:sldId id="314" r:id="rId34"/>
    <p:sldId id="315" r:id="rId35"/>
    <p:sldId id="316" r:id="rId36"/>
    <p:sldId id="317" r:id="rId37"/>
    <p:sldId id="318" r:id="rId38"/>
    <p:sldId id="319" r:id="rId39"/>
    <p:sldId id="337" r:id="rId40"/>
    <p:sldId id="338" r:id="rId41"/>
    <p:sldId id="339" r:id="rId42"/>
    <p:sldId id="340" r:id="rId43"/>
    <p:sldId id="353" r:id="rId44"/>
    <p:sldId id="354" r:id="rId45"/>
    <p:sldId id="355" r:id="rId46"/>
    <p:sldId id="335" r:id="rId47"/>
    <p:sldId id="336" r:id="rId48"/>
    <p:sldId id="352" r:id="rId49"/>
    <p:sldId id="330" r:id="rId50"/>
    <p:sldId id="321" r:id="rId51"/>
    <p:sldId id="323" r:id="rId52"/>
    <p:sldId id="324" r:id="rId53"/>
    <p:sldId id="325" r:id="rId54"/>
    <p:sldId id="326" r:id="rId55"/>
    <p:sldId id="329" r:id="rId56"/>
    <p:sldId id="331" r:id="rId57"/>
    <p:sldId id="332" r:id="rId58"/>
    <p:sldId id="334" r:id="rId59"/>
    <p:sldId id="289" r:id="rId60"/>
    <p:sldId id="344" r:id="rId61"/>
    <p:sldId id="345" r:id="rId62"/>
    <p:sldId id="346" r:id="rId63"/>
    <p:sldId id="348" r:id="rId64"/>
    <p:sldId id="349" r:id="rId65"/>
    <p:sldId id="350" r:id="rId66"/>
    <p:sldId id="284" r:id="rId67"/>
    <p:sldId id="295" r:id="rId68"/>
    <p:sldId id="268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09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2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E83AF-AACC-4FD2-A5C7-9D6BFAE911B2}" type="doc">
      <dgm:prSet loTypeId="urn:microsoft.com/office/officeart/2009/3/layout/CircleRelationship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6DA03F4D-E4A8-447B-BEA8-1F402AABC6BA}">
      <dgm:prSet phldrT="[Text]" custT="1"/>
      <dgm:spPr/>
      <dgm:t>
        <a:bodyPr/>
        <a:lstStyle/>
        <a:p>
          <a:r>
            <a:rPr lang="cs-CZ" sz="2800" b="1" dirty="0" smtClean="0"/>
            <a:t>PROSTOROVÁ</a:t>
          </a:r>
        </a:p>
        <a:p>
          <a:r>
            <a:rPr lang="cs-CZ" sz="2800" b="1" dirty="0" smtClean="0"/>
            <a:t>DATA</a:t>
          </a:r>
          <a:endParaRPr lang="cs-CZ" sz="2800" b="1" dirty="0"/>
        </a:p>
      </dgm:t>
    </dgm:pt>
    <dgm:pt modelId="{7629D83D-6B5F-430D-821B-BB990A128A5A}" type="parTrans" cxnId="{38D04729-F0E0-4A8A-984F-CA319E9F4C48}">
      <dgm:prSet/>
      <dgm:spPr/>
      <dgm:t>
        <a:bodyPr/>
        <a:lstStyle/>
        <a:p>
          <a:endParaRPr lang="cs-CZ"/>
        </a:p>
      </dgm:t>
    </dgm:pt>
    <dgm:pt modelId="{DD1CE5AD-A2C5-46A7-BD59-919966E3BCDD}" type="sibTrans" cxnId="{38D04729-F0E0-4A8A-984F-CA319E9F4C48}">
      <dgm:prSet/>
      <dgm:spPr/>
      <dgm:t>
        <a:bodyPr/>
        <a:lstStyle/>
        <a:p>
          <a:endParaRPr lang="cs-CZ"/>
        </a:p>
      </dgm:t>
    </dgm:pt>
    <dgm:pt modelId="{FC63CD40-C8C6-4B14-98BB-98DC21A6C65D}">
      <dgm:prSet phldrT="[Text]" custT="1"/>
      <dgm:spPr/>
      <dgm:t>
        <a:bodyPr/>
        <a:lstStyle/>
        <a:p>
          <a:r>
            <a:rPr lang="cs-CZ" sz="1800" dirty="0" smtClean="0"/>
            <a:t>topografická data</a:t>
          </a:r>
          <a:endParaRPr lang="cs-CZ" sz="1800" dirty="0"/>
        </a:p>
      </dgm:t>
    </dgm:pt>
    <dgm:pt modelId="{9E3D6FEA-11C6-4AC9-8087-E7797CFAC2D6}" type="parTrans" cxnId="{BA09B44B-3298-4C5B-BD74-A99163A286FA}">
      <dgm:prSet/>
      <dgm:spPr/>
      <dgm:t>
        <a:bodyPr/>
        <a:lstStyle/>
        <a:p>
          <a:endParaRPr lang="cs-CZ"/>
        </a:p>
      </dgm:t>
    </dgm:pt>
    <dgm:pt modelId="{A208609A-1B84-4503-8087-B2454B0F1051}" type="sibTrans" cxnId="{BA09B44B-3298-4C5B-BD74-A99163A286FA}">
      <dgm:prSet/>
      <dgm:spPr/>
      <dgm:t>
        <a:bodyPr/>
        <a:lstStyle/>
        <a:p>
          <a:endParaRPr lang="cs-CZ"/>
        </a:p>
      </dgm:t>
    </dgm:pt>
    <dgm:pt modelId="{7B9EF61D-F24B-4847-9231-59317B0B7373}">
      <dgm:prSet phldrT="[Text]" custT="1"/>
      <dgm:spPr/>
      <dgm:t>
        <a:bodyPr/>
        <a:lstStyle/>
        <a:p>
          <a:r>
            <a:rPr lang="cs-CZ" sz="1800" dirty="0" smtClean="0"/>
            <a:t>tematická data</a:t>
          </a:r>
          <a:endParaRPr lang="cs-CZ" sz="1800" dirty="0"/>
        </a:p>
      </dgm:t>
    </dgm:pt>
    <dgm:pt modelId="{B040FC2A-8C11-4E53-B426-31F45A3DBBD0}" type="parTrans" cxnId="{0C0FC794-2845-427B-AB4D-F78E62F2D397}">
      <dgm:prSet/>
      <dgm:spPr/>
      <dgm:t>
        <a:bodyPr/>
        <a:lstStyle/>
        <a:p>
          <a:endParaRPr lang="cs-CZ"/>
        </a:p>
      </dgm:t>
    </dgm:pt>
    <dgm:pt modelId="{7738A41F-6A7D-495B-9E2A-FBA18A981489}" type="sibTrans" cxnId="{0C0FC794-2845-427B-AB4D-F78E62F2D397}">
      <dgm:prSet/>
      <dgm:spPr/>
      <dgm:t>
        <a:bodyPr/>
        <a:lstStyle/>
        <a:p>
          <a:endParaRPr lang="cs-CZ"/>
        </a:p>
      </dgm:t>
    </dgm:pt>
    <dgm:pt modelId="{0F9EEC39-39BE-4014-A792-52692123387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2000" dirty="0" smtClean="0"/>
            <a:t>grafika</a:t>
          </a:r>
        </a:p>
        <a:p>
          <a:r>
            <a:rPr lang="cs-CZ" sz="2000" dirty="0" smtClean="0"/>
            <a:t>a design</a:t>
          </a:r>
          <a:endParaRPr lang="cs-CZ" sz="2000" dirty="0"/>
        </a:p>
      </dgm:t>
    </dgm:pt>
    <dgm:pt modelId="{5EFA73EB-039A-4AD3-9FCA-35F4D963D130}" type="parTrans" cxnId="{82118C1C-6BF3-43A5-8F4C-E744938D645A}">
      <dgm:prSet/>
      <dgm:spPr/>
      <dgm:t>
        <a:bodyPr/>
        <a:lstStyle/>
        <a:p>
          <a:endParaRPr lang="cs-CZ"/>
        </a:p>
      </dgm:t>
    </dgm:pt>
    <dgm:pt modelId="{8D150273-6BED-4313-905F-1105FBE82B73}" type="sibTrans" cxnId="{82118C1C-6BF3-43A5-8F4C-E744938D645A}">
      <dgm:prSet/>
      <dgm:spPr/>
      <dgm:t>
        <a:bodyPr/>
        <a:lstStyle/>
        <a:p>
          <a:endParaRPr lang="cs-CZ"/>
        </a:p>
      </dgm:t>
    </dgm:pt>
    <dgm:pt modelId="{5777D01D-F30C-47E4-94A5-C5F2801EECA9}">
      <dgm:prSet phldrT="[Text]" custT="1"/>
      <dgm:spPr>
        <a:solidFill>
          <a:srgbClr val="0070C0"/>
        </a:solidFill>
      </dgm:spPr>
      <dgm:t>
        <a:bodyPr/>
        <a:lstStyle/>
        <a:p>
          <a:r>
            <a:rPr lang="cs-CZ" sz="2000" dirty="0" smtClean="0"/>
            <a:t>tvorba</a:t>
          </a:r>
        </a:p>
        <a:p>
          <a:r>
            <a:rPr lang="cs-CZ" sz="2000" dirty="0" smtClean="0"/>
            <a:t>map</a:t>
          </a:r>
          <a:endParaRPr lang="cs-CZ" sz="2000" dirty="0"/>
        </a:p>
      </dgm:t>
    </dgm:pt>
    <dgm:pt modelId="{10A3A5DA-42A8-4CE2-9FE4-DED9EBB710B0}" type="parTrans" cxnId="{9170B41B-EB73-4B27-8769-48D1AD474E62}">
      <dgm:prSet/>
      <dgm:spPr/>
      <dgm:t>
        <a:bodyPr/>
        <a:lstStyle/>
        <a:p>
          <a:endParaRPr lang="cs-CZ"/>
        </a:p>
      </dgm:t>
    </dgm:pt>
    <dgm:pt modelId="{570073B9-8A7D-4510-94C6-B67AD35CC7F6}" type="sibTrans" cxnId="{9170B41B-EB73-4B27-8769-48D1AD474E62}">
      <dgm:prSet/>
      <dgm:spPr/>
      <dgm:t>
        <a:bodyPr/>
        <a:lstStyle/>
        <a:p>
          <a:endParaRPr lang="cs-CZ"/>
        </a:p>
      </dgm:t>
    </dgm:pt>
    <dgm:pt modelId="{FF504C02-6DEF-4268-A3AA-C5ACE5C512B5}">
      <dgm:prSet phldrT="[Text]"/>
      <dgm:spPr/>
      <dgm:t>
        <a:bodyPr/>
        <a:lstStyle/>
        <a:p>
          <a:r>
            <a:rPr lang="cs-CZ" dirty="0" smtClean="0"/>
            <a:t>mapové</a:t>
          </a:r>
        </a:p>
        <a:p>
          <a:r>
            <a:rPr lang="cs-CZ" dirty="0" smtClean="0"/>
            <a:t>služby</a:t>
          </a:r>
          <a:endParaRPr lang="cs-CZ" dirty="0"/>
        </a:p>
      </dgm:t>
    </dgm:pt>
    <dgm:pt modelId="{626B7DBD-80A6-4618-85C6-86A3F3B05D6B}" type="parTrans" cxnId="{73420A66-2A2B-4389-9ABB-304DE01A6B5F}">
      <dgm:prSet/>
      <dgm:spPr/>
      <dgm:t>
        <a:bodyPr/>
        <a:lstStyle/>
        <a:p>
          <a:endParaRPr lang="cs-CZ"/>
        </a:p>
      </dgm:t>
    </dgm:pt>
    <dgm:pt modelId="{250729B2-09CC-4C2E-A56A-76AF90962834}" type="sibTrans" cxnId="{73420A66-2A2B-4389-9ABB-304DE01A6B5F}">
      <dgm:prSet/>
      <dgm:spPr/>
      <dgm:t>
        <a:bodyPr/>
        <a:lstStyle/>
        <a:p>
          <a:endParaRPr lang="cs-CZ"/>
        </a:p>
      </dgm:t>
    </dgm:pt>
    <dgm:pt modelId="{ED321389-ECF4-4BF2-B34A-EA18BAE0F692}">
      <dgm:prSet phldrT="[Text]"/>
      <dgm:spPr/>
      <dgm:t>
        <a:bodyPr/>
        <a:lstStyle/>
        <a:p>
          <a:endParaRPr lang="cs-CZ" dirty="0"/>
        </a:p>
      </dgm:t>
    </dgm:pt>
    <dgm:pt modelId="{F692607C-5BBC-40EF-9299-83E5C608DDA2}" type="parTrans" cxnId="{B27E5510-0DC5-4759-BA2A-E103AF07DBE0}">
      <dgm:prSet/>
      <dgm:spPr/>
      <dgm:t>
        <a:bodyPr/>
        <a:lstStyle/>
        <a:p>
          <a:endParaRPr lang="cs-CZ"/>
        </a:p>
      </dgm:t>
    </dgm:pt>
    <dgm:pt modelId="{2D633985-DEE1-41DF-A92A-6BEA2B33AD43}" type="sibTrans" cxnId="{B27E5510-0DC5-4759-BA2A-E103AF07DBE0}">
      <dgm:prSet/>
      <dgm:spPr/>
      <dgm:t>
        <a:bodyPr/>
        <a:lstStyle/>
        <a:p>
          <a:endParaRPr lang="cs-CZ"/>
        </a:p>
      </dgm:t>
    </dgm:pt>
    <dgm:pt modelId="{96AC3531-A3A8-472A-A24B-2CCD6E4E0CCE}" type="pres">
      <dgm:prSet presAssocID="{A1BE83AF-AACC-4FD2-A5C7-9D6BFAE911B2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640EE9E5-430B-4313-9F00-4EAFF0E4D4E2}" type="pres">
      <dgm:prSet presAssocID="{6DA03F4D-E4A8-447B-BEA8-1F402AABC6BA}" presName="Parent" presStyleLbl="node0" presStyleIdx="0" presStyleCnt="1" custScaleX="147714" custScaleY="151319">
        <dgm:presLayoutVars>
          <dgm:chMax val="5"/>
          <dgm:chPref val="5"/>
        </dgm:presLayoutVars>
      </dgm:prSet>
      <dgm:spPr/>
      <dgm:t>
        <a:bodyPr/>
        <a:lstStyle/>
        <a:p>
          <a:endParaRPr lang="cs-CZ"/>
        </a:p>
      </dgm:t>
    </dgm:pt>
    <dgm:pt modelId="{418120E0-2459-4787-82D8-9D45399AFE56}" type="pres">
      <dgm:prSet presAssocID="{6DA03F4D-E4A8-447B-BEA8-1F402AABC6BA}" presName="Accent2" presStyleLbl="node1" presStyleIdx="0" presStyleCnt="19"/>
      <dgm:spPr/>
    </dgm:pt>
    <dgm:pt modelId="{3BD145CE-0820-4BE9-82E3-AC9D64148F98}" type="pres">
      <dgm:prSet presAssocID="{6DA03F4D-E4A8-447B-BEA8-1F402AABC6BA}" presName="Accent3" presStyleLbl="node1" presStyleIdx="1" presStyleCnt="19" custLinFactX="400000" custLinFactY="-219875" custLinFactNeighborX="406069" custLinFactNeighborY="-300000"/>
      <dgm:spPr/>
    </dgm:pt>
    <dgm:pt modelId="{CBD0F8D7-7ED0-4811-9A51-6BBAF09FE905}" type="pres">
      <dgm:prSet presAssocID="{6DA03F4D-E4A8-447B-BEA8-1F402AABC6BA}" presName="Accent4" presStyleLbl="node1" presStyleIdx="2" presStyleCnt="19"/>
      <dgm:spPr/>
    </dgm:pt>
    <dgm:pt modelId="{BB53DFA3-5972-480D-B75C-6A7C8DC79F73}" type="pres">
      <dgm:prSet presAssocID="{6DA03F4D-E4A8-447B-BEA8-1F402AABC6BA}" presName="Accent5" presStyleLbl="node1" presStyleIdx="3" presStyleCnt="19"/>
      <dgm:spPr/>
    </dgm:pt>
    <dgm:pt modelId="{C7741998-B5F3-45A4-BFE4-DBF5E95AF5F2}" type="pres">
      <dgm:prSet presAssocID="{6DA03F4D-E4A8-447B-BEA8-1F402AABC6BA}" presName="Accent6" presStyleLbl="node1" presStyleIdx="4" presStyleCnt="19"/>
      <dgm:spPr/>
    </dgm:pt>
    <dgm:pt modelId="{9AE1D4C4-5EFF-461A-AE5D-EC7F3EE0ADBC}" type="pres">
      <dgm:prSet presAssocID="{FC63CD40-C8C6-4B14-98BB-98DC21A6C65D}" presName="Child1" presStyleLbl="node1" presStyleIdx="5" presStyleCnt="19" custScaleX="196431" custScaleY="190572" custLinFactNeighborX="-44915" custLinFactNeighborY="-79670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DDF4AC7-6E26-4B67-A7A5-4966ECB9408F}" type="pres">
      <dgm:prSet presAssocID="{FC63CD40-C8C6-4B14-98BB-98DC21A6C65D}" presName="Accent7" presStyleCnt="0"/>
      <dgm:spPr/>
    </dgm:pt>
    <dgm:pt modelId="{277FD0CF-A037-4FE3-9D98-D97C769E550B}" type="pres">
      <dgm:prSet presAssocID="{FC63CD40-C8C6-4B14-98BB-98DC21A6C65D}" presName="AccentHold1" presStyleLbl="node1" presStyleIdx="6" presStyleCnt="19"/>
      <dgm:spPr/>
    </dgm:pt>
    <dgm:pt modelId="{D9D7104F-5390-4339-A3EF-0FD1EC8D121D}" type="pres">
      <dgm:prSet presAssocID="{FC63CD40-C8C6-4B14-98BB-98DC21A6C65D}" presName="Accent8" presStyleCnt="0"/>
      <dgm:spPr/>
    </dgm:pt>
    <dgm:pt modelId="{7A186A55-1BD3-4873-8272-6E895E67E4A2}" type="pres">
      <dgm:prSet presAssocID="{FC63CD40-C8C6-4B14-98BB-98DC21A6C65D}" presName="AccentHold2" presStyleLbl="node1" presStyleIdx="7" presStyleCnt="19" custLinFactNeighborX="17751" custLinFactNeighborY="-63443"/>
      <dgm:spPr/>
    </dgm:pt>
    <dgm:pt modelId="{C4217C88-EF41-49FA-BC24-2AC07664000C}" type="pres">
      <dgm:prSet presAssocID="{7B9EF61D-F24B-4847-9231-59317B0B7373}" presName="Child2" presStyleLbl="node1" presStyleIdx="8" presStyleCnt="19" custScaleX="165456" custScaleY="165456" custLinFactNeighborX="23018" custLinFactNeighborY="135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A408D00-67EC-452B-B59A-A076F94649B5}" type="pres">
      <dgm:prSet presAssocID="{7B9EF61D-F24B-4847-9231-59317B0B7373}" presName="Accent9" presStyleCnt="0"/>
      <dgm:spPr/>
    </dgm:pt>
    <dgm:pt modelId="{A4F6E5DE-E7B5-4D51-8242-8220967BD53D}" type="pres">
      <dgm:prSet presAssocID="{7B9EF61D-F24B-4847-9231-59317B0B7373}" presName="AccentHold1" presStyleLbl="node1" presStyleIdx="9" presStyleCnt="19"/>
      <dgm:spPr/>
    </dgm:pt>
    <dgm:pt modelId="{91154650-F9D5-4E7E-A855-B7F27D11E53E}" type="pres">
      <dgm:prSet presAssocID="{7B9EF61D-F24B-4847-9231-59317B0B7373}" presName="Accent10" presStyleCnt="0"/>
      <dgm:spPr/>
    </dgm:pt>
    <dgm:pt modelId="{3CA315E1-FFA1-41B5-9733-D3376009915E}" type="pres">
      <dgm:prSet presAssocID="{7B9EF61D-F24B-4847-9231-59317B0B7373}" presName="AccentHold2" presStyleLbl="node1" presStyleIdx="10" presStyleCnt="19" custLinFactY="-100000" custLinFactNeighborX="-7635" custLinFactNeighborY="-134914"/>
      <dgm:spPr/>
    </dgm:pt>
    <dgm:pt modelId="{1BBA9447-64E5-4402-920F-6C1BF6F665C6}" type="pres">
      <dgm:prSet presAssocID="{7B9EF61D-F24B-4847-9231-59317B0B7373}" presName="Accent11" presStyleCnt="0"/>
      <dgm:spPr/>
    </dgm:pt>
    <dgm:pt modelId="{72E4C01A-4308-4C76-A484-A1B6A86B1D5A}" type="pres">
      <dgm:prSet presAssocID="{7B9EF61D-F24B-4847-9231-59317B0B7373}" presName="AccentHold3" presStyleLbl="node1" presStyleIdx="11" presStyleCnt="19"/>
      <dgm:spPr/>
    </dgm:pt>
    <dgm:pt modelId="{94F70C1E-C111-4E14-85BC-DB929583E0C7}" type="pres">
      <dgm:prSet presAssocID="{0F9EEC39-39BE-4014-A792-526921233877}" presName="Child3" presStyleLbl="node1" presStyleIdx="12" presStyleCnt="19" custScaleX="181380" custScaleY="180126" custLinFactNeighborX="-52431" custLinFactNeighborY="3964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4B48885-D4E4-46EB-8D4D-CEC4BA541AD8}" type="pres">
      <dgm:prSet presAssocID="{0F9EEC39-39BE-4014-A792-526921233877}" presName="Accent12" presStyleCnt="0"/>
      <dgm:spPr/>
    </dgm:pt>
    <dgm:pt modelId="{39C2A0E9-341E-44D6-B596-EA6894891E4C}" type="pres">
      <dgm:prSet presAssocID="{0F9EEC39-39BE-4014-A792-526921233877}" presName="AccentHold1" presStyleLbl="node1" presStyleIdx="13" presStyleCnt="19" custLinFactX="169955" custLinFactNeighborX="200000" custLinFactNeighborY="97236"/>
      <dgm:spPr/>
    </dgm:pt>
    <dgm:pt modelId="{CD35C9E5-AAD2-48F5-8C14-B59477901429}" type="pres">
      <dgm:prSet presAssocID="{5777D01D-F30C-47E4-94A5-C5F2801EECA9}" presName="Child4" presStyleLbl="node1" presStyleIdx="14" presStyleCnt="19" custScaleX="148827" custScaleY="148827" custLinFactX="-16440" custLinFactNeighborX="-100000" custLinFactNeighborY="-3247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FEDEDF40-E0E2-4B53-B095-64A4EA4D7D99}" type="pres">
      <dgm:prSet presAssocID="{5777D01D-F30C-47E4-94A5-C5F2801EECA9}" presName="Accent13" presStyleCnt="0"/>
      <dgm:spPr/>
    </dgm:pt>
    <dgm:pt modelId="{A9895209-8298-47BD-9D5D-0A06C4306AEC}" type="pres">
      <dgm:prSet presAssocID="{5777D01D-F30C-47E4-94A5-C5F2801EECA9}" presName="AccentHold1" presStyleLbl="node1" presStyleIdx="15" presStyleCnt="19"/>
      <dgm:spPr/>
    </dgm:pt>
    <dgm:pt modelId="{7DA56A96-C5E2-4CE5-A10B-00870B1234CD}" type="pres">
      <dgm:prSet presAssocID="{FF504C02-6DEF-4268-A3AA-C5ACE5C512B5}" presName="Child5" presStyleLbl="node1" presStyleIdx="16" presStyleCnt="19" custScaleX="135772" custScaleY="135772" custLinFactNeighborX="7277" custLinFactNeighborY="-6328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0D0E9FB8-990B-4371-B2DB-D529CBC4CE60}" type="pres">
      <dgm:prSet presAssocID="{FF504C02-6DEF-4268-A3AA-C5ACE5C512B5}" presName="Accent15" presStyleCnt="0"/>
      <dgm:spPr/>
    </dgm:pt>
    <dgm:pt modelId="{7232236E-C23D-4D56-8406-3C3761710FC3}" type="pres">
      <dgm:prSet presAssocID="{FF504C02-6DEF-4268-A3AA-C5ACE5C512B5}" presName="AccentHold2" presStyleLbl="node1" presStyleIdx="17" presStyleCnt="19"/>
      <dgm:spPr/>
    </dgm:pt>
    <dgm:pt modelId="{CD5F0BAE-CFB9-4DC1-AC4B-A5E20257A394}" type="pres">
      <dgm:prSet presAssocID="{FF504C02-6DEF-4268-A3AA-C5ACE5C512B5}" presName="Accent16" presStyleCnt="0"/>
      <dgm:spPr/>
    </dgm:pt>
    <dgm:pt modelId="{A036C70F-79C0-4C24-97AB-8F5B87FC7D80}" type="pres">
      <dgm:prSet presAssocID="{FF504C02-6DEF-4268-A3AA-C5ACE5C512B5}" presName="AccentHold3" presStyleLbl="node1" presStyleIdx="18" presStyleCnt="19"/>
      <dgm:spPr/>
    </dgm:pt>
  </dgm:ptLst>
  <dgm:cxnLst>
    <dgm:cxn modelId="{DBA5D1B8-1A51-4976-B1B8-748E1B32BB95}" type="presOf" srcId="{A1BE83AF-AACC-4FD2-A5C7-9D6BFAE911B2}" destId="{96AC3531-A3A8-472A-A24B-2CCD6E4E0CCE}" srcOrd="0" destOrd="0" presId="urn:microsoft.com/office/officeart/2009/3/layout/CircleRelationship"/>
    <dgm:cxn modelId="{0C0FC794-2845-427B-AB4D-F78E62F2D397}" srcId="{6DA03F4D-E4A8-447B-BEA8-1F402AABC6BA}" destId="{7B9EF61D-F24B-4847-9231-59317B0B7373}" srcOrd="1" destOrd="0" parTransId="{B040FC2A-8C11-4E53-B426-31F45A3DBBD0}" sibTransId="{7738A41F-6A7D-495B-9E2A-FBA18A981489}"/>
    <dgm:cxn modelId="{82118C1C-6BF3-43A5-8F4C-E744938D645A}" srcId="{6DA03F4D-E4A8-447B-BEA8-1F402AABC6BA}" destId="{0F9EEC39-39BE-4014-A792-526921233877}" srcOrd="2" destOrd="0" parTransId="{5EFA73EB-039A-4AD3-9FCA-35F4D963D130}" sibTransId="{8D150273-6BED-4313-905F-1105FBE82B73}"/>
    <dgm:cxn modelId="{38D04729-F0E0-4A8A-984F-CA319E9F4C48}" srcId="{A1BE83AF-AACC-4FD2-A5C7-9D6BFAE911B2}" destId="{6DA03F4D-E4A8-447B-BEA8-1F402AABC6BA}" srcOrd="0" destOrd="0" parTransId="{7629D83D-6B5F-430D-821B-BB990A128A5A}" sibTransId="{DD1CE5AD-A2C5-46A7-BD59-919966E3BCDD}"/>
    <dgm:cxn modelId="{2787134E-A2FB-407F-8654-03EEA3852463}" type="presOf" srcId="{FC63CD40-C8C6-4B14-98BB-98DC21A6C65D}" destId="{9AE1D4C4-5EFF-461A-AE5D-EC7F3EE0ADBC}" srcOrd="0" destOrd="0" presId="urn:microsoft.com/office/officeart/2009/3/layout/CircleRelationship"/>
    <dgm:cxn modelId="{E8F28805-3791-4ECD-A215-C6641AF246E7}" type="presOf" srcId="{7B9EF61D-F24B-4847-9231-59317B0B7373}" destId="{C4217C88-EF41-49FA-BC24-2AC07664000C}" srcOrd="0" destOrd="0" presId="urn:microsoft.com/office/officeart/2009/3/layout/CircleRelationship"/>
    <dgm:cxn modelId="{73420A66-2A2B-4389-9ABB-304DE01A6B5F}" srcId="{6DA03F4D-E4A8-447B-BEA8-1F402AABC6BA}" destId="{FF504C02-6DEF-4268-A3AA-C5ACE5C512B5}" srcOrd="4" destOrd="0" parTransId="{626B7DBD-80A6-4618-85C6-86A3F3B05D6B}" sibTransId="{250729B2-09CC-4C2E-A56A-76AF90962834}"/>
    <dgm:cxn modelId="{7E4D56D3-39D2-4D3E-95C2-B7295848A06F}" type="presOf" srcId="{5777D01D-F30C-47E4-94A5-C5F2801EECA9}" destId="{CD35C9E5-AAD2-48F5-8C14-B59477901429}" srcOrd="0" destOrd="0" presId="urn:microsoft.com/office/officeart/2009/3/layout/CircleRelationship"/>
    <dgm:cxn modelId="{BA09B44B-3298-4C5B-BD74-A99163A286FA}" srcId="{6DA03F4D-E4A8-447B-BEA8-1F402AABC6BA}" destId="{FC63CD40-C8C6-4B14-98BB-98DC21A6C65D}" srcOrd="0" destOrd="0" parTransId="{9E3D6FEA-11C6-4AC9-8087-E7797CFAC2D6}" sibTransId="{A208609A-1B84-4503-8087-B2454B0F1051}"/>
    <dgm:cxn modelId="{B27E5510-0DC5-4759-BA2A-E103AF07DBE0}" srcId="{6DA03F4D-E4A8-447B-BEA8-1F402AABC6BA}" destId="{ED321389-ECF4-4BF2-B34A-EA18BAE0F692}" srcOrd="5" destOrd="0" parTransId="{F692607C-5BBC-40EF-9299-83E5C608DDA2}" sibTransId="{2D633985-DEE1-41DF-A92A-6BEA2B33AD43}"/>
    <dgm:cxn modelId="{3A4C0614-A43E-46D6-998F-BF20516B33E7}" type="presOf" srcId="{0F9EEC39-39BE-4014-A792-526921233877}" destId="{94F70C1E-C111-4E14-85BC-DB929583E0C7}" srcOrd="0" destOrd="0" presId="urn:microsoft.com/office/officeart/2009/3/layout/CircleRelationship"/>
    <dgm:cxn modelId="{A407B8CA-75DE-498D-8AD7-6CEE7E98B7B3}" type="presOf" srcId="{6DA03F4D-E4A8-447B-BEA8-1F402AABC6BA}" destId="{640EE9E5-430B-4313-9F00-4EAFF0E4D4E2}" srcOrd="0" destOrd="0" presId="urn:microsoft.com/office/officeart/2009/3/layout/CircleRelationship"/>
    <dgm:cxn modelId="{9170B41B-EB73-4B27-8769-48D1AD474E62}" srcId="{6DA03F4D-E4A8-447B-BEA8-1F402AABC6BA}" destId="{5777D01D-F30C-47E4-94A5-C5F2801EECA9}" srcOrd="3" destOrd="0" parTransId="{10A3A5DA-42A8-4CE2-9FE4-DED9EBB710B0}" sibTransId="{570073B9-8A7D-4510-94C6-B67AD35CC7F6}"/>
    <dgm:cxn modelId="{AAE5300F-BA5F-4BC7-8D25-EF58DDBC9630}" type="presOf" srcId="{FF504C02-6DEF-4268-A3AA-C5ACE5C512B5}" destId="{7DA56A96-C5E2-4CE5-A10B-00870B1234CD}" srcOrd="0" destOrd="0" presId="urn:microsoft.com/office/officeart/2009/3/layout/CircleRelationship"/>
    <dgm:cxn modelId="{22A9A3BC-4A2D-4C7A-9812-4A3F3FE29063}" type="presParOf" srcId="{96AC3531-A3A8-472A-A24B-2CCD6E4E0CCE}" destId="{640EE9E5-430B-4313-9F00-4EAFF0E4D4E2}" srcOrd="0" destOrd="0" presId="urn:microsoft.com/office/officeart/2009/3/layout/CircleRelationship"/>
    <dgm:cxn modelId="{E29C9200-CDCD-4C0C-8D35-C0B057E9B703}" type="presParOf" srcId="{96AC3531-A3A8-472A-A24B-2CCD6E4E0CCE}" destId="{418120E0-2459-4787-82D8-9D45399AFE56}" srcOrd="1" destOrd="0" presId="urn:microsoft.com/office/officeart/2009/3/layout/CircleRelationship"/>
    <dgm:cxn modelId="{0AC7E8A6-4522-4EB2-8AB5-090AA56C4A06}" type="presParOf" srcId="{96AC3531-A3A8-472A-A24B-2CCD6E4E0CCE}" destId="{3BD145CE-0820-4BE9-82E3-AC9D64148F98}" srcOrd="2" destOrd="0" presId="urn:microsoft.com/office/officeart/2009/3/layout/CircleRelationship"/>
    <dgm:cxn modelId="{7A248508-2358-4876-85CF-F0615DC0A37F}" type="presParOf" srcId="{96AC3531-A3A8-472A-A24B-2CCD6E4E0CCE}" destId="{CBD0F8D7-7ED0-4811-9A51-6BBAF09FE905}" srcOrd="3" destOrd="0" presId="urn:microsoft.com/office/officeart/2009/3/layout/CircleRelationship"/>
    <dgm:cxn modelId="{95A6D5BA-E9A7-4257-A9F1-CB14AED25BF5}" type="presParOf" srcId="{96AC3531-A3A8-472A-A24B-2CCD6E4E0CCE}" destId="{BB53DFA3-5972-480D-B75C-6A7C8DC79F73}" srcOrd="4" destOrd="0" presId="urn:microsoft.com/office/officeart/2009/3/layout/CircleRelationship"/>
    <dgm:cxn modelId="{195774C1-9AF5-4328-B4DE-14A211862FC9}" type="presParOf" srcId="{96AC3531-A3A8-472A-A24B-2CCD6E4E0CCE}" destId="{C7741998-B5F3-45A4-BFE4-DBF5E95AF5F2}" srcOrd="5" destOrd="0" presId="urn:microsoft.com/office/officeart/2009/3/layout/CircleRelationship"/>
    <dgm:cxn modelId="{8A8F3FF6-A99C-4D13-BE28-AF283E4CD3C9}" type="presParOf" srcId="{96AC3531-A3A8-472A-A24B-2CCD6E4E0CCE}" destId="{9AE1D4C4-5EFF-461A-AE5D-EC7F3EE0ADBC}" srcOrd="6" destOrd="0" presId="urn:microsoft.com/office/officeart/2009/3/layout/CircleRelationship"/>
    <dgm:cxn modelId="{F66D02F8-86F1-43DD-8125-AB2D0913853A}" type="presParOf" srcId="{96AC3531-A3A8-472A-A24B-2CCD6E4E0CCE}" destId="{7DDF4AC7-6E26-4B67-A7A5-4966ECB9408F}" srcOrd="7" destOrd="0" presId="urn:microsoft.com/office/officeart/2009/3/layout/CircleRelationship"/>
    <dgm:cxn modelId="{1EF911EA-8B08-4520-AC7B-78A917E412DC}" type="presParOf" srcId="{7DDF4AC7-6E26-4B67-A7A5-4966ECB9408F}" destId="{277FD0CF-A037-4FE3-9D98-D97C769E550B}" srcOrd="0" destOrd="0" presId="urn:microsoft.com/office/officeart/2009/3/layout/CircleRelationship"/>
    <dgm:cxn modelId="{C573A2DC-45BF-44E2-8F6E-3565875345DD}" type="presParOf" srcId="{96AC3531-A3A8-472A-A24B-2CCD6E4E0CCE}" destId="{D9D7104F-5390-4339-A3EF-0FD1EC8D121D}" srcOrd="8" destOrd="0" presId="urn:microsoft.com/office/officeart/2009/3/layout/CircleRelationship"/>
    <dgm:cxn modelId="{0FD84B7D-424A-4516-965A-1528CE2D0DB5}" type="presParOf" srcId="{D9D7104F-5390-4339-A3EF-0FD1EC8D121D}" destId="{7A186A55-1BD3-4873-8272-6E895E67E4A2}" srcOrd="0" destOrd="0" presId="urn:microsoft.com/office/officeart/2009/3/layout/CircleRelationship"/>
    <dgm:cxn modelId="{792FF5DD-AF00-487E-87EE-1D02DCA58706}" type="presParOf" srcId="{96AC3531-A3A8-472A-A24B-2CCD6E4E0CCE}" destId="{C4217C88-EF41-49FA-BC24-2AC07664000C}" srcOrd="9" destOrd="0" presId="urn:microsoft.com/office/officeart/2009/3/layout/CircleRelationship"/>
    <dgm:cxn modelId="{E73BC99D-6B94-4497-BBE3-98F8F51C8BB4}" type="presParOf" srcId="{96AC3531-A3A8-472A-A24B-2CCD6E4E0CCE}" destId="{EA408D00-67EC-452B-B59A-A076F94649B5}" srcOrd="10" destOrd="0" presId="urn:microsoft.com/office/officeart/2009/3/layout/CircleRelationship"/>
    <dgm:cxn modelId="{E6270261-35B0-463F-A4A5-D072520F7513}" type="presParOf" srcId="{EA408D00-67EC-452B-B59A-A076F94649B5}" destId="{A4F6E5DE-E7B5-4D51-8242-8220967BD53D}" srcOrd="0" destOrd="0" presId="urn:microsoft.com/office/officeart/2009/3/layout/CircleRelationship"/>
    <dgm:cxn modelId="{3BA07313-BF74-46EB-8FDA-248E31CAF9BE}" type="presParOf" srcId="{96AC3531-A3A8-472A-A24B-2CCD6E4E0CCE}" destId="{91154650-F9D5-4E7E-A855-B7F27D11E53E}" srcOrd="11" destOrd="0" presId="urn:microsoft.com/office/officeart/2009/3/layout/CircleRelationship"/>
    <dgm:cxn modelId="{6673ABF5-A2F9-447E-A34D-9C13550F91C2}" type="presParOf" srcId="{91154650-F9D5-4E7E-A855-B7F27D11E53E}" destId="{3CA315E1-FFA1-41B5-9733-D3376009915E}" srcOrd="0" destOrd="0" presId="urn:microsoft.com/office/officeart/2009/3/layout/CircleRelationship"/>
    <dgm:cxn modelId="{6F7A3C9D-1C4F-4893-9D27-9F655D23C5C6}" type="presParOf" srcId="{96AC3531-A3A8-472A-A24B-2CCD6E4E0CCE}" destId="{1BBA9447-64E5-4402-920F-6C1BF6F665C6}" srcOrd="12" destOrd="0" presId="urn:microsoft.com/office/officeart/2009/3/layout/CircleRelationship"/>
    <dgm:cxn modelId="{E080E4DA-997B-414A-99A0-DB34A174AB81}" type="presParOf" srcId="{1BBA9447-64E5-4402-920F-6C1BF6F665C6}" destId="{72E4C01A-4308-4C76-A484-A1B6A86B1D5A}" srcOrd="0" destOrd="0" presId="urn:microsoft.com/office/officeart/2009/3/layout/CircleRelationship"/>
    <dgm:cxn modelId="{A8EF1DF9-B61D-4987-BDC5-941CEEBC8861}" type="presParOf" srcId="{96AC3531-A3A8-472A-A24B-2CCD6E4E0CCE}" destId="{94F70C1E-C111-4E14-85BC-DB929583E0C7}" srcOrd="13" destOrd="0" presId="urn:microsoft.com/office/officeart/2009/3/layout/CircleRelationship"/>
    <dgm:cxn modelId="{E1CD5E25-0085-4520-9F1B-37F520D378AD}" type="presParOf" srcId="{96AC3531-A3A8-472A-A24B-2CCD6E4E0CCE}" destId="{64B48885-D4E4-46EB-8D4D-CEC4BA541AD8}" srcOrd="14" destOrd="0" presId="urn:microsoft.com/office/officeart/2009/3/layout/CircleRelationship"/>
    <dgm:cxn modelId="{EF898BD9-330A-4649-92E4-F12D292FFCC0}" type="presParOf" srcId="{64B48885-D4E4-46EB-8D4D-CEC4BA541AD8}" destId="{39C2A0E9-341E-44D6-B596-EA6894891E4C}" srcOrd="0" destOrd="0" presId="urn:microsoft.com/office/officeart/2009/3/layout/CircleRelationship"/>
    <dgm:cxn modelId="{B3832C41-F267-4933-82B9-942E0D5F2E64}" type="presParOf" srcId="{96AC3531-A3A8-472A-A24B-2CCD6E4E0CCE}" destId="{CD35C9E5-AAD2-48F5-8C14-B59477901429}" srcOrd="15" destOrd="0" presId="urn:microsoft.com/office/officeart/2009/3/layout/CircleRelationship"/>
    <dgm:cxn modelId="{BF2365C9-7EFA-49B7-8807-F9D7F5F9AB38}" type="presParOf" srcId="{96AC3531-A3A8-472A-A24B-2CCD6E4E0CCE}" destId="{FEDEDF40-E0E2-4B53-B095-64A4EA4D7D99}" srcOrd="16" destOrd="0" presId="urn:microsoft.com/office/officeart/2009/3/layout/CircleRelationship"/>
    <dgm:cxn modelId="{89F7C5A7-A768-4BB9-8598-44F7BCFC07D3}" type="presParOf" srcId="{FEDEDF40-E0E2-4B53-B095-64A4EA4D7D99}" destId="{A9895209-8298-47BD-9D5D-0A06C4306AEC}" srcOrd="0" destOrd="0" presId="urn:microsoft.com/office/officeart/2009/3/layout/CircleRelationship"/>
    <dgm:cxn modelId="{C2DE9206-7C79-41CA-8835-BD11F1709202}" type="presParOf" srcId="{96AC3531-A3A8-472A-A24B-2CCD6E4E0CCE}" destId="{7DA56A96-C5E2-4CE5-A10B-00870B1234CD}" srcOrd="17" destOrd="0" presId="urn:microsoft.com/office/officeart/2009/3/layout/CircleRelationship"/>
    <dgm:cxn modelId="{803E969C-DC02-4E63-8A00-1F5A5473F291}" type="presParOf" srcId="{96AC3531-A3A8-472A-A24B-2CCD6E4E0CCE}" destId="{0D0E9FB8-990B-4371-B2DB-D529CBC4CE60}" srcOrd="18" destOrd="0" presId="urn:microsoft.com/office/officeart/2009/3/layout/CircleRelationship"/>
    <dgm:cxn modelId="{DFCE0755-ECAB-45C3-9C2B-DBE6A4085946}" type="presParOf" srcId="{0D0E9FB8-990B-4371-B2DB-D529CBC4CE60}" destId="{7232236E-C23D-4D56-8406-3C3761710FC3}" srcOrd="0" destOrd="0" presId="urn:microsoft.com/office/officeart/2009/3/layout/CircleRelationship"/>
    <dgm:cxn modelId="{8B91A36F-49C0-4B4F-8ED6-C9887784A7C7}" type="presParOf" srcId="{96AC3531-A3A8-472A-A24B-2CCD6E4E0CCE}" destId="{CD5F0BAE-CFB9-4DC1-AC4B-A5E20257A394}" srcOrd="19" destOrd="0" presId="urn:microsoft.com/office/officeart/2009/3/layout/CircleRelationship"/>
    <dgm:cxn modelId="{1943AA1E-5211-4FC6-82AB-6C0C6BD552BA}" type="presParOf" srcId="{CD5F0BAE-CFB9-4DC1-AC4B-A5E20257A394}" destId="{A036C70F-79C0-4C24-97AB-8F5B87FC7D80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B0EE95-0C16-48E5-B26C-0F478E70CB09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FD33807-B8A0-4BDB-A5E3-7ABEF437A197}">
      <dgm:prSet phldrT="[Text]" custT="1"/>
      <dgm:spPr/>
      <dgm:t>
        <a:bodyPr/>
        <a:lstStyle/>
        <a:p>
          <a:endParaRPr lang="cs-CZ" sz="2800" dirty="0" smtClean="0"/>
        </a:p>
        <a:p>
          <a:r>
            <a:rPr lang="cs-CZ" sz="2000" dirty="0" smtClean="0"/>
            <a:t>  chránit investice tvůrců </a:t>
          </a:r>
        </a:p>
        <a:p>
          <a:endParaRPr lang="cs-CZ" sz="2000" dirty="0" smtClean="0"/>
        </a:p>
        <a:p>
          <a:r>
            <a:rPr lang="cs-CZ" sz="2000" dirty="0" smtClean="0"/>
            <a:t>  podporovat tvůrčí činnost</a:t>
          </a:r>
          <a:endParaRPr lang="en-US" sz="2000" dirty="0"/>
        </a:p>
      </dgm:t>
    </dgm:pt>
    <dgm:pt modelId="{110A080C-F590-4AA0-89F1-E568771651FD}" type="parTrans" cxnId="{07E16F8B-3F31-435B-8377-0D269CDB5E9D}">
      <dgm:prSet/>
      <dgm:spPr/>
      <dgm:t>
        <a:bodyPr/>
        <a:lstStyle/>
        <a:p>
          <a:endParaRPr lang="en-US"/>
        </a:p>
      </dgm:t>
    </dgm:pt>
    <dgm:pt modelId="{C6EE6A39-9F06-4E2E-A400-26ABDCE1B41C}" type="sibTrans" cxnId="{07E16F8B-3F31-435B-8377-0D269CDB5E9D}">
      <dgm:prSet/>
      <dgm:spPr/>
      <dgm:t>
        <a:bodyPr/>
        <a:lstStyle/>
        <a:p>
          <a:endParaRPr lang="en-US"/>
        </a:p>
      </dgm:t>
    </dgm:pt>
    <dgm:pt modelId="{BDABA1C2-136E-4CA5-9283-B22BAFE0C9B3}">
      <dgm:prSet phldrT="[Text]" custT="1"/>
      <dgm:spPr/>
      <dgm:t>
        <a:bodyPr/>
        <a:lstStyle/>
        <a:p>
          <a:endParaRPr lang="cs-CZ" sz="1600" dirty="0" smtClean="0"/>
        </a:p>
        <a:p>
          <a:endParaRPr lang="cs-CZ" sz="2000" dirty="0" smtClean="0"/>
        </a:p>
        <a:p>
          <a:r>
            <a:rPr lang="cs-CZ" sz="2000" dirty="0" smtClean="0"/>
            <a:t>    přispívat k tomu, </a:t>
          </a:r>
          <a:br>
            <a:rPr lang="cs-CZ" sz="2000" dirty="0" smtClean="0"/>
          </a:br>
          <a:r>
            <a:rPr lang="cs-CZ" sz="2000" dirty="0" smtClean="0"/>
            <a:t>    aby byla autorská tvorba      </a:t>
          </a:r>
          <a:br>
            <a:rPr lang="cs-CZ" sz="2000" dirty="0" smtClean="0"/>
          </a:br>
          <a:r>
            <a:rPr lang="cs-CZ" sz="2000" dirty="0" smtClean="0"/>
            <a:t>    prospěšná společnosti</a:t>
          </a:r>
          <a:endParaRPr lang="en-US" sz="2000" dirty="0"/>
        </a:p>
      </dgm:t>
    </dgm:pt>
    <dgm:pt modelId="{452E4C52-6B59-4525-A464-8451DC8E905B}" type="parTrans" cxnId="{59E68E4C-6BD7-44AF-9E6D-661C870ED8F3}">
      <dgm:prSet/>
      <dgm:spPr/>
      <dgm:t>
        <a:bodyPr/>
        <a:lstStyle/>
        <a:p>
          <a:endParaRPr lang="en-US"/>
        </a:p>
      </dgm:t>
    </dgm:pt>
    <dgm:pt modelId="{A89B3D44-C03B-41F9-B59B-71BE8F3DAD73}" type="sibTrans" cxnId="{59E68E4C-6BD7-44AF-9E6D-661C870ED8F3}">
      <dgm:prSet/>
      <dgm:spPr/>
      <dgm:t>
        <a:bodyPr/>
        <a:lstStyle/>
        <a:p>
          <a:endParaRPr lang="en-US"/>
        </a:p>
      </dgm:t>
    </dgm:pt>
    <dgm:pt modelId="{4D7FE073-C104-488A-9B92-5C98AE173B1C}" type="pres">
      <dgm:prSet presAssocID="{DEB0EE95-0C16-48E5-B26C-0F478E70CB09}" presName="Name0" presStyleCnt="0">
        <dgm:presLayoutVars>
          <dgm:chMax val="2"/>
          <dgm:chPref val="2"/>
          <dgm:animLvl val="lvl"/>
        </dgm:presLayoutVars>
      </dgm:prSet>
      <dgm:spPr/>
    </dgm:pt>
    <dgm:pt modelId="{ECC05962-586E-480E-969A-0A129DF3D97C}" type="pres">
      <dgm:prSet presAssocID="{DEB0EE95-0C16-48E5-B26C-0F478E70CB09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67C0B-1064-46C8-9A81-36ECEDC3F621}" type="pres">
      <dgm:prSet presAssocID="{DEB0EE95-0C16-48E5-B26C-0F478E70CB09}" presName="LeftNode" presStyleLbl="bgImgPlace1" presStyleIdx="0" presStyleCnt="2" custScaleX="207268" custLinFactNeighborX="-57856" custLinFactNeighborY="-1008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2531D5EC-23F9-4E1C-8132-FFD44FF21C14}" type="pres">
      <dgm:prSet presAssocID="{DEB0EE95-0C16-48E5-B26C-0F478E70CB09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4B81F-C551-46D9-96BE-88B0734D1E44}" type="pres">
      <dgm:prSet presAssocID="{DEB0EE95-0C16-48E5-B26C-0F478E70CB09}" presName="RightNode" presStyleLbl="bgImgPlace1" presStyleIdx="1" presStyleCnt="2" custScaleX="211809" custLinFactNeighborX="58983" custLinFactNeighborY="-100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E111908-FB5F-4B64-92DF-AB3E9E836B1E}" type="pres">
      <dgm:prSet presAssocID="{DEB0EE95-0C16-48E5-B26C-0F478E70CB09}" presName="TopArrow" presStyleLbl="node1" presStyleIdx="0" presStyleCnt="2"/>
      <dgm:spPr/>
    </dgm:pt>
    <dgm:pt modelId="{420E8E5B-ED0A-434C-8CDE-89E15FE96C9D}" type="pres">
      <dgm:prSet presAssocID="{DEB0EE95-0C16-48E5-B26C-0F478E70CB09}" presName="BottomArrow" presStyleLbl="node1" presStyleIdx="1" presStyleCnt="2"/>
      <dgm:spPr/>
    </dgm:pt>
  </dgm:ptLst>
  <dgm:cxnLst>
    <dgm:cxn modelId="{59975025-24EC-46B9-85FC-A581E7752C55}" type="presOf" srcId="{BFD33807-B8A0-4BDB-A5E3-7ABEF437A197}" destId="{A6567C0B-1064-46C8-9A81-36ECEDC3F621}" srcOrd="1" destOrd="0" presId="urn:microsoft.com/office/officeart/2009/layout/ReverseList"/>
    <dgm:cxn modelId="{598014E4-E1F8-4E90-9300-1A094DD21B1D}" type="presOf" srcId="{BFD33807-B8A0-4BDB-A5E3-7ABEF437A197}" destId="{ECC05962-586E-480E-969A-0A129DF3D97C}" srcOrd="0" destOrd="0" presId="urn:microsoft.com/office/officeart/2009/layout/ReverseList"/>
    <dgm:cxn modelId="{1B525909-9670-4808-ABE6-1BCB4CE1BC53}" type="presOf" srcId="{BDABA1C2-136E-4CA5-9283-B22BAFE0C9B3}" destId="{AA84B81F-C551-46D9-96BE-88B0734D1E44}" srcOrd="1" destOrd="0" presId="urn:microsoft.com/office/officeart/2009/layout/ReverseList"/>
    <dgm:cxn modelId="{EB5E6635-438F-4DE4-A533-401F89903E3B}" type="presOf" srcId="{DEB0EE95-0C16-48E5-B26C-0F478E70CB09}" destId="{4D7FE073-C104-488A-9B92-5C98AE173B1C}" srcOrd="0" destOrd="0" presId="urn:microsoft.com/office/officeart/2009/layout/ReverseList"/>
    <dgm:cxn modelId="{07E16F8B-3F31-435B-8377-0D269CDB5E9D}" srcId="{DEB0EE95-0C16-48E5-B26C-0F478E70CB09}" destId="{BFD33807-B8A0-4BDB-A5E3-7ABEF437A197}" srcOrd="0" destOrd="0" parTransId="{110A080C-F590-4AA0-89F1-E568771651FD}" sibTransId="{C6EE6A39-9F06-4E2E-A400-26ABDCE1B41C}"/>
    <dgm:cxn modelId="{219DBEB8-A8D5-45DC-9C0F-945CFC5AB711}" type="presOf" srcId="{BDABA1C2-136E-4CA5-9283-B22BAFE0C9B3}" destId="{2531D5EC-23F9-4E1C-8132-FFD44FF21C14}" srcOrd="0" destOrd="0" presId="urn:microsoft.com/office/officeart/2009/layout/ReverseList"/>
    <dgm:cxn modelId="{59E68E4C-6BD7-44AF-9E6D-661C870ED8F3}" srcId="{DEB0EE95-0C16-48E5-B26C-0F478E70CB09}" destId="{BDABA1C2-136E-4CA5-9283-B22BAFE0C9B3}" srcOrd="1" destOrd="0" parTransId="{452E4C52-6B59-4525-A464-8451DC8E905B}" sibTransId="{A89B3D44-C03B-41F9-B59B-71BE8F3DAD73}"/>
    <dgm:cxn modelId="{EA142E3C-FC57-43FE-82BD-409D10425F59}" type="presParOf" srcId="{4D7FE073-C104-488A-9B92-5C98AE173B1C}" destId="{ECC05962-586E-480E-969A-0A129DF3D97C}" srcOrd="0" destOrd="0" presId="urn:microsoft.com/office/officeart/2009/layout/ReverseList"/>
    <dgm:cxn modelId="{6F97FDDB-F478-4F02-AE88-3D458B59771D}" type="presParOf" srcId="{4D7FE073-C104-488A-9B92-5C98AE173B1C}" destId="{A6567C0B-1064-46C8-9A81-36ECEDC3F621}" srcOrd="1" destOrd="0" presId="urn:microsoft.com/office/officeart/2009/layout/ReverseList"/>
    <dgm:cxn modelId="{62942D8E-F0AB-437A-8C3D-F6E7302D8060}" type="presParOf" srcId="{4D7FE073-C104-488A-9B92-5C98AE173B1C}" destId="{2531D5EC-23F9-4E1C-8132-FFD44FF21C14}" srcOrd="2" destOrd="0" presId="urn:microsoft.com/office/officeart/2009/layout/ReverseList"/>
    <dgm:cxn modelId="{7AD59E1A-45EC-4ED8-A085-84AC4A8043F8}" type="presParOf" srcId="{4D7FE073-C104-488A-9B92-5C98AE173B1C}" destId="{AA84B81F-C551-46D9-96BE-88B0734D1E44}" srcOrd="3" destOrd="0" presId="urn:microsoft.com/office/officeart/2009/layout/ReverseList"/>
    <dgm:cxn modelId="{65951449-00C3-4BEC-B1D4-B74CB7E83C04}" type="presParOf" srcId="{4D7FE073-C104-488A-9B92-5C98AE173B1C}" destId="{AE111908-FB5F-4B64-92DF-AB3E9E836B1E}" srcOrd="4" destOrd="0" presId="urn:microsoft.com/office/officeart/2009/layout/ReverseList"/>
    <dgm:cxn modelId="{CFC60C64-0A16-44CA-B0BB-E975B31427F2}" type="presParOf" srcId="{4D7FE073-C104-488A-9B92-5C98AE173B1C}" destId="{420E8E5B-ED0A-434C-8CDE-89E15FE96C9D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1D777A-B351-41D5-91A3-ED180F649CB3}" type="doc">
      <dgm:prSet loTypeId="urn:microsoft.com/office/officeart/2005/8/layout/funnel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7D70C5C-EE23-4AD6-A18C-688326CB6A3D}">
      <dgm:prSet phldrT="[Text]"/>
      <dgm:spPr/>
      <dgm:t>
        <a:bodyPr/>
        <a:lstStyle/>
        <a:p>
          <a:r>
            <a:rPr lang="cs-CZ" dirty="0" smtClean="0"/>
            <a:t>nakladatel</a:t>
          </a:r>
          <a:endParaRPr lang="en-US" dirty="0"/>
        </a:p>
      </dgm:t>
    </dgm:pt>
    <dgm:pt modelId="{7E8E123A-D80A-4CCC-89B3-47A94674C14C}" type="parTrans" cxnId="{5A30EA5A-6613-494D-B27C-4401892E3EDD}">
      <dgm:prSet/>
      <dgm:spPr/>
      <dgm:t>
        <a:bodyPr/>
        <a:lstStyle/>
        <a:p>
          <a:endParaRPr lang="en-US"/>
        </a:p>
      </dgm:t>
    </dgm:pt>
    <dgm:pt modelId="{6FEA8266-083F-4E52-9452-B4E002595652}" type="sibTrans" cxnId="{5A30EA5A-6613-494D-B27C-4401892E3EDD}">
      <dgm:prSet/>
      <dgm:spPr/>
      <dgm:t>
        <a:bodyPr/>
        <a:lstStyle/>
        <a:p>
          <a:endParaRPr lang="en-US"/>
        </a:p>
      </dgm:t>
    </dgm:pt>
    <dgm:pt modelId="{DDD88308-CC18-4B23-B524-67C3FCC6CABB}">
      <dgm:prSet phldrT="[Text]"/>
      <dgm:spPr/>
      <dgm:t>
        <a:bodyPr/>
        <a:lstStyle/>
        <a:p>
          <a:r>
            <a:rPr lang="cs-CZ" dirty="0" smtClean="0"/>
            <a:t>autor</a:t>
          </a:r>
          <a:endParaRPr lang="en-US" dirty="0"/>
        </a:p>
      </dgm:t>
    </dgm:pt>
    <dgm:pt modelId="{4423FC77-902C-40FC-A7F2-95D08166ED22}" type="parTrans" cxnId="{F2AC10B1-2018-4661-A5D3-534C48889332}">
      <dgm:prSet/>
      <dgm:spPr/>
      <dgm:t>
        <a:bodyPr/>
        <a:lstStyle/>
        <a:p>
          <a:endParaRPr lang="en-US"/>
        </a:p>
      </dgm:t>
    </dgm:pt>
    <dgm:pt modelId="{9423331D-85A8-4B7D-9045-81AABE7FF199}" type="sibTrans" cxnId="{F2AC10B1-2018-4661-A5D3-534C48889332}">
      <dgm:prSet/>
      <dgm:spPr/>
      <dgm:t>
        <a:bodyPr/>
        <a:lstStyle/>
        <a:p>
          <a:endParaRPr lang="en-US"/>
        </a:p>
      </dgm:t>
    </dgm:pt>
    <dgm:pt modelId="{CD5CE240-5C2A-4077-B60D-64E8FA102321}">
      <dgm:prSet phldrT="[Text]"/>
      <dgm:spPr/>
      <dgm:t>
        <a:bodyPr/>
        <a:lstStyle/>
        <a:p>
          <a:r>
            <a:rPr lang="cs-CZ" dirty="0" err="1" smtClean="0"/>
            <a:t>zveřejnitel</a:t>
          </a:r>
          <a:endParaRPr lang="en-US" dirty="0"/>
        </a:p>
      </dgm:t>
    </dgm:pt>
    <dgm:pt modelId="{A52286EB-A0E7-4954-9370-12D25F3A491E}" type="parTrans" cxnId="{017A3756-3C58-4DAF-B291-C358BDE656CD}">
      <dgm:prSet/>
      <dgm:spPr/>
      <dgm:t>
        <a:bodyPr/>
        <a:lstStyle/>
        <a:p>
          <a:endParaRPr lang="en-US"/>
        </a:p>
      </dgm:t>
    </dgm:pt>
    <dgm:pt modelId="{27A35D2F-F851-4798-83A6-8C82F31CA7FA}" type="sibTrans" cxnId="{017A3756-3C58-4DAF-B291-C358BDE656CD}">
      <dgm:prSet/>
      <dgm:spPr/>
      <dgm:t>
        <a:bodyPr/>
        <a:lstStyle/>
        <a:p>
          <a:endParaRPr lang="en-US"/>
        </a:p>
      </dgm:t>
    </dgm:pt>
    <dgm:pt modelId="{0D4129BD-3DCE-4400-B028-696709479953}">
      <dgm:prSet phldrT="[Text]"/>
      <dgm:spPr/>
      <dgm:t>
        <a:bodyPr/>
        <a:lstStyle/>
        <a:p>
          <a:r>
            <a:rPr lang="cs-CZ" dirty="0" smtClean="0"/>
            <a:t>legislativní</a:t>
          </a:r>
          <a:br>
            <a:rPr lang="cs-CZ" dirty="0" smtClean="0"/>
          </a:br>
          <a:r>
            <a:rPr lang="cs-CZ" dirty="0" smtClean="0"/>
            <a:t>ochrana</a:t>
          </a:r>
          <a:endParaRPr lang="en-US" dirty="0"/>
        </a:p>
      </dgm:t>
    </dgm:pt>
    <dgm:pt modelId="{C1919A7F-0F6A-4562-8BBF-4194405A7903}" type="parTrans" cxnId="{E6084906-ED79-471D-AEA4-87B3C3080621}">
      <dgm:prSet/>
      <dgm:spPr/>
      <dgm:t>
        <a:bodyPr/>
        <a:lstStyle/>
        <a:p>
          <a:endParaRPr lang="en-US"/>
        </a:p>
      </dgm:t>
    </dgm:pt>
    <dgm:pt modelId="{E42DEBED-61C0-412F-8CAB-375A76D0E7D8}" type="sibTrans" cxnId="{E6084906-ED79-471D-AEA4-87B3C3080621}">
      <dgm:prSet/>
      <dgm:spPr/>
      <dgm:t>
        <a:bodyPr/>
        <a:lstStyle/>
        <a:p>
          <a:endParaRPr lang="en-US"/>
        </a:p>
      </dgm:t>
    </dgm:pt>
    <dgm:pt modelId="{F1F7CCBC-ADD1-44F4-98F5-558A3C0171CA}" type="pres">
      <dgm:prSet presAssocID="{B11D777A-B351-41D5-91A3-ED180F649CB3}" presName="Name0" presStyleCnt="0">
        <dgm:presLayoutVars>
          <dgm:chMax val="4"/>
          <dgm:resizeHandles val="exact"/>
        </dgm:presLayoutVars>
      </dgm:prSet>
      <dgm:spPr/>
    </dgm:pt>
    <dgm:pt modelId="{3C530595-25CF-489C-AD4C-430A54BCBDBC}" type="pres">
      <dgm:prSet presAssocID="{B11D777A-B351-41D5-91A3-ED180F649CB3}" presName="ellipse" presStyleLbl="trBgShp" presStyleIdx="0" presStyleCnt="1"/>
      <dgm:spPr/>
    </dgm:pt>
    <dgm:pt modelId="{DD8EF5BF-E37C-4AD4-8E23-43BB257287AF}" type="pres">
      <dgm:prSet presAssocID="{B11D777A-B351-41D5-91A3-ED180F649CB3}" presName="arrow1" presStyleLbl="fgShp" presStyleIdx="0" presStyleCnt="1"/>
      <dgm:spPr/>
    </dgm:pt>
    <dgm:pt modelId="{DE895F44-7440-44AF-9AD8-4EF90675018F}" type="pres">
      <dgm:prSet presAssocID="{B11D777A-B351-41D5-91A3-ED180F649CB3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33BE1-FDDA-4646-AAD2-43A588DC5789}" type="pres">
      <dgm:prSet presAssocID="{DDD88308-CC18-4B23-B524-67C3FCC6CABB}" presName="item1" presStyleLbl="node1" presStyleIdx="0" presStyleCnt="3">
        <dgm:presLayoutVars>
          <dgm:bulletEnabled val="1"/>
        </dgm:presLayoutVars>
      </dgm:prSet>
      <dgm:spPr/>
    </dgm:pt>
    <dgm:pt modelId="{4A55A7D5-F33F-47E9-A960-3276F2EFC18D}" type="pres">
      <dgm:prSet presAssocID="{CD5CE240-5C2A-4077-B60D-64E8FA102321}" presName="item2" presStyleLbl="node1" presStyleIdx="1" presStyleCnt="3">
        <dgm:presLayoutVars>
          <dgm:bulletEnabled val="1"/>
        </dgm:presLayoutVars>
      </dgm:prSet>
      <dgm:spPr/>
    </dgm:pt>
    <dgm:pt modelId="{1683FFE6-CB67-4A13-AF39-C3C16E26EF85}" type="pres">
      <dgm:prSet presAssocID="{0D4129BD-3DCE-4400-B028-696709479953}" presName="item3" presStyleLbl="node1" presStyleIdx="2" presStyleCnt="3">
        <dgm:presLayoutVars>
          <dgm:bulletEnabled val="1"/>
        </dgm:presLayoutVars>
      </dgm:prSet>
      <dgm:spPr/>
    </dgm:pt>
    <dgm:pt modelId="{4285D746-67F1-4B9B-89EF-5A561B4FC351}" type="pres">
      <dgm:prSet presAssocID="{B11D777A-B351-41D5-91A3-ED180F649CB3}" presName="funnel" presStyleLbl="trAlignAcc1" presStyleIdx="0" presStyleCnt="1"/>
      <dgm:spPr/>
      <dgm:t>
        <a:bodyPr/>
        <a:lstStyle/>
        <a:p>
          <a:endParaRPr lang="en-US"/>
        </a:p>
      </dgm:t>
    </dgm:pt>
  </dgm:ptLst>
  <dgm:cxnLst>
    <dgm:cxn modelId="{017A3756-3C58-4DAF-B291-C358BDE656CD}" srcId="{B11D777A-B351-41D5-91A3-ED180F649CB3}" destId="{CD5CE240-5C2A-4077-B60D-64E8FA102321}" srcOrd="2" destOrd="0" parTransId="{A52286EB-A0E7-4954-9370-12D25F3A491E}" sibTransId="{27A35D2F-F851-4798-83A6-8C82F31CA7FA}"/>
    <dgm:cxn modelId="{3D237831-53C2-4E58-A4B2-83D4E8D58BDB}" type="presOf" srcId="{CD5CE240-5C2A-4077-B60D-64E8FA102321}" destId="{A3A33BE1-FDDA-4646-AAD2-43A588DC5789}" srcOrd="0" destOrd="0" presId="urn:microsoft.com/office/officeart/2005/8/layout/funnel1"/>
    <dgm:cxn modelId="{F2AC10B1-2018-4661-A5D3-534C48889332}" srcId="{B11D777A-B351-41D5-91A3-ED180F649CB3}" destId="{DDD88308-CC18-4B23-B524-67C3FCC6CABB}" srcOrd="1" destOrd="0" parTransId="{4423FC77-902C-40FC-A7F2-95D08166ED22}" sibTransId="{9423331D-85A8-4B7D-9045-81AABE7FF199}"/>
    <dgm:cxn modelId="{5A30EA5A-6613-494D-B27C-4401892E3EDD}" srcId="{B11D777A-B351-41D5-91A3-ED180F649CB3}" destId="{57D70C5C-EE23-4AD6-A18C-688326CB6A3D}" srcOrd="0" destOrd="0" parTransId="{7E8E123A-D80A-4CCC-89B3-47A94674C14C}" sibTransId="{6FEA8266-083F-4E52-9452-B4E002595652}"/>
    <dgm:cxn modelId="{B1090E76-1CF5-40DB-8B24-2AE30A001931}" type="presOf" srcId="{0D4129BD-3DCE-4400-B028-696709479953}" destId="{DE895F44-7440-44AF-9AD8-4EF90675018F}" srcOrd="0" destOrd="0" presId="urn:microsoft.com/office/officeart/2005/8/layout/funnel1"/>
    <dgm:cxn modelId="{BD8FAF8A-3B50-45AC-8FE2-0172FB2CE697}" type="presOf" srcId="{57D70C5C-EE23-4AD6-A18C-688326CB6A3D}" destId="{1683FFE6-CB67-4A13-AF39-C3C16E26EF85}" srcOrd="0" destOrd="0" presId="urn:microsoft.com/office/officeart/2005/8/layout/funnel1"/>
    <dgm:cxn modelId="{771F08A9-DFA5-40BA-B582-924A7C7E86D5}" type="presOf" srcId="{DDD88308-CC18-4B23-B524-67C3FCC6CABB}" destId="{4A55A7D5-F33F-47E9-A960-3276F2EFC18D}" srcOrd="0" destOrd="0" presId="urn:microsoft.com/office/officeart/2005/8/layout/funnel1"/>
    <dgm:cxn modelId="{E6084906-ED79-471D-AEA4-87B3C3080621}" srcId="{B11D777A-B351-41D5-91A3-ED180F649CB3}" destId="{0D4129BD-3DCE-4400-B028-696709479953}" srcOrd="3" destOrd="0" parTransId="{C1919A7F-0F6A-4562-8BBF-4194405A7903}" sibTransId="{E42DEBED-61C0-412F-8CAB-375A76D0E7D8}"/>
    <dgm:cxn modelId="{9746EA4B-B6D0-4E2C-A29E-D0DBF9871584}" type="presOf" srcId="{B11D777A-B351-41D5-91A3-ED180F649CB3}" destId="{F1F7CCBC-ADD1-44F4-98F5-558A3C0171CA}" srcOrd="0" destOrd="0" presId="urn:microsoft.com/office/officeart/2005/8/layout/funnel1"/>
    <dgm:cxn modelId="{BA80E3E6-686A-4275-90C0-3B904AB7883B}" type="presParOf" srcId="{F1F7CCBC-ADD1-44F4-98F5-558A3C0171CA}" destId="{3C530595-25CF-489C-AD4C-430A54BCBDBC}" srcOrd="0" destOrd="0" presId="urn:microsoft.com/office/officeart/2005/8/layout/funnel1"/>
    <dgm:cxn modelId="{E440D2CA-4F8A-4CEB-BA0D-95CDA7B4EDCC}" type="presParOf" srcId="{F1F7CCBC-ADD1-44F4-98F5-558A3C0171CA}" destId="{DD8EF5BF-E37C-4AD4-8E23-43BB257287AF}" srcOrd="1" destOrd="0" presId="urn:microsoft.com/office/officeart/2005/8/layout/funnel1"/>
    <dgm:cxn modelId="{BD13C9C5-67AB-40C6-BB9E-6D8F6298A4E1}" type="presParOf" srcId="{F1F7CCBC-ADD1-44F4-98F5-558A3C0171CA}" destId="{DE895F44-7440-44AF-9AD8-4EF90675018F}" srcOrd="2" destOrd="0" presId="urn:microsoft.com/office/officeart/2005/8/layout/funnel1"/>
    <dgm:cxn modelId="{F4762F2F-D45B-4554-AFF5-6ED29E260DC8}" type="presParOf" srcId="{F1F7CCBC-ADD1-44F4-98F5-558A3C0171CA}" destId="{A3A33BE1-FDDA-4646-AAD2-43A588DC5789}" srcOrd="3" destOrd="0" presId="urn:microsoft.com/office/officeart/2005/8/layout/funnel1"/>
    <dgm:cxn modelId="{B94F3BAB-62E1-4453-91A4-1B186634521D}" type="presParOf" srcId="{F1F7CCBC-ADD1-44F4-98F5-558A3C0171CA}" destId="{4A55A7D5-F33F-47E9-A960-3276F2EFC18D}" srcOrd="4" destOrd="0" presId="urn:microsoft.com/office/officeart/2005/8/layout/funnel1"/>
    <dgm:cxn modelId="{B68ACBEF-9351-40DB-9134-C6D53770E411}" type="presParOf" srcId="{F1F7CCBC-ADD1-44F4-98F5-558A3C0171CA}" destId="{1683FFE6-CB67-4A13-AF39-C3C16E26EF85}" srcOrd="5" destOrd="0" presId="urn:microsoft.com/office/officeart/2005/8/layout/funnel1"/>
    <dgm:cxn modelId="{7C3155B5-CFC5-4787-8A70-39D35FDD632A}" type="presParOf" srcId="{F1F7CCBC-ADD1-44F4-98F5-558A3C0171CA}" destId="{4285D746-67F1-4B9B-89EF-5A561B4FC35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54F8AB-41D5-422F-A603-1C6D4686AEE2}" type="doc">
      <dgm:prSet loTypeId="urn:microsoft.com/office/officeart/2008/layout/AlternatingHexagons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958B18F-7889-4A17-BCBF-9A6280B2D6E9}">
      <dgm:prSet phldrT="[Text]"/>
      <dgm:spPr/>
      <dgm:t>
        <a:bodyPr/>
        <a:lstStyle/>
        <a:p>
          <a:r>
            <a:rPr lang="cs-CZ" dirty="0" smtClean="0"/>
            <a:t>nákup dat</a:t>
          </a:r>
          <a:endParaRPr lang="cs-CZ" dirty="0"/>
        </a:p>
      </dgm:t>
    </dgm:pt>
    <dgm:pt modelId="{8E5A8420-8944-4E5D-B0A0-9986B52CAFC2}" type="parTrans" cxnId="{93441586-565D-4C47-87CC-1E2DB9450C87}">
      <dgm:prSet/>
      <dgm:spPr/>
      <dgm:t>
        <a:bodyPr/>
        <a:lstStyle/>
        <a:p>
          <a:endParaRPr lang="cs-CZ"/>
        </a:p>
      </dgm:t>
    </dgm:pt>
    <dgm:pt modelId="{7329771F-BE4C-40DF-AB71-F08A57540F8B}" type="sibTrans" cxnId="{93441586-565D-4C47-87CC-1E2DB9450C87}">
      <dgm:prSet/>
      <dgm:spPr/>
      <dgm:t>
        <a:bodyPr/>
        <a:lstStyle/>
        <a:p>
          <a:endParaRPr lang="cs-CZ"/>
        </a:p>
      </dgm:t>
    </dgm:pt>
    <dgm:pt modelId="{F6935747-B6A5-4C82-9B54-1B9D7F195635}">
      <dgm:prSet phldrT="[Text]"/>
      <dgm:spPr/>
      <dgm:t>
        <a:bodyPr/>
        <a:lstStyle/>
        <a:p>
          <a:r>
            <a:rPr lang="cs-CZ" b="1" dirty="0" smtClean="0">
              <a:solidFill>
                <a:schemeClr val="bg1">
                  <a:lumMod val="50000"/>
                </a:schemeClr>
              </a:solidFill>
            </a:rPr>
            <a:t>krádež dat</a:t>
          </a:r>
          <a:endParaRPr lang="cs-CZ" b="1" dirty="0">
            <a:solidFill>
              <a:schemeClr val="bg1">
                <a:lumMod val="50000"/>
              </a:schemeClr>
            </a:solidFill>
          </a:endParaRPr>
        </a:p>
      </dgm:t>
    </dgm:pt>
    <dgm:pt modelId="{01AFB8B6-F828-42EF-A58C-C502BF822C3A}" type="parTrans" cxnId="{761A45C1-19AA-4CC6-A29B-794203CBD09A}">
      <dgm:prSet/>
      <dgm:spPr/>
      <dgm:t>
        <a:bodyPr/>
        <a:lstStyle/>
        <a:p>
          <a:endParaRPr lang="cs-CZ"/>
        </a:p>
      </dgm:t>
    </dgm:pt>
    <dgm:pt modelId="{83408C5F-0AC6-4382-AB14-E7296B6B9721}" type="sibTrans" cxnId="{761A45C1-19AA-4CC6-A29B-794203CBD09A}">
      <dgm:prSet/>
      <dgm:spPr/>
      <dgm:t>
        <a:bodyPr/>
        <a:lstStyle/>
        <a:p>
          <a:endParaRPr lang="cs-CZ"/>
        </a:p>
      </dgm:t>
    </dgm:pt>
    <dgm:pt modelId="{D560C808-A46F-41A5-BE4E-18E69FB0A22F}">
      <dgm:prSet phldrT="[Text]"/>
      <dgm:spPr/>
      <dgm:t>
        <a:bodyPr/>
        <a:lstStyle/>
        <a:p>
          <a:r>
            <a:rPr lang="cs-CZ" dirty="0" smtClean="0"/>
            <a:t>vlastní měření</a:t>
          </a:r>
          <a:endParaRPr lang="cs-CZ" dirty="0"/>
        </a:p>
      </dgm:t>
    </dgm:pt>
    <dgm:pt modelId="{9EAE2D10-F7FF-4AEA-88E7-99602CD498F7}" type="parTrans" cxnId="{BAAB2396-20B6-4524-8959-676FF6905AC0}">
      <dgm:prSet/>
      <dgm:spPr/>
      <dgm:t>
        <a:bodyPr/>
        <a:lstStyle/>
        <a:p>
          <a:endParaRPr lang="cs-CZ"/>
        </a:p>
      </dgm:t>
    </dgm:pt>
    <dgm:pt modelId="{BBAA06DD-36FA-4C13-A863-3AF4976EBDF2}" type="sibTrans" cxnId="{BAAB2396-20B6-4524-8959-676FF6905AC0}">
      <dgm:prSet/>
      <dgm:spPr/>
      <dgm:t>
        <a:bodyPr/>
        <a:lstStyle/>
        <a:p>
          <a:endParaRPr lang="cs-CZ"/>
        </a:p>
      </dgm:t>
    </dgm:pt>
    <dgm:pt modelId="{42085400-EB35-4202-8186-9DFA6BF059AC}">
      <dgm:prSet phldrT="[Text]"/>
      <dgm:spPr/>
      <dgm:t>
        <a:bodyPr/>
        <a:lstStyle/>
        <a:p>
          <a:r>
            <a:rPr lang="cs-CZ" b="1" dirty="0" smtClean="0">
              <a:solidFill>
                <a:schemeClr val="bg1">
                  <a:lumMod val="50000"/>
                </a:schemeClr>
              </a:solidFill>
            </a:rPr>
            <a:t>digitalizace cizích podkladů</a:t>
          </a:r>
          <a:endParaRPr lang="cs-CZ" b="1" dirty="0">
            <a:solidFill>
              <a:schemeClr val="bg1">
                <a:lumMod val="50000"/>
              </a:schemeClr>
            </a:solidFill>
          </a:endParaRPr>
        </a:p>
      </dgm:t>
    </dgm:pt>
    <dgm:pt modelId="{F026E10B-90D1-4C9E-86D4-9BD8C7A587C2}" type="parTrans" cxnId="{8CE8BBC5-4BB8-4284-B666-CD6B2B8690C8}">
      <dgm:prSet/>
      <dgm:spPr/>
      <dgm:t>
        <a:bodyPr/>
        <a:lstStyle/>
        <a:p>
          <a:endParaRPr lang="cs-CZ"/>
        </a:p>
      </dgm:t>
    </dgm:pt>
    <dgm:pt modelId="{B6A3ECA7-4F89-4A73-A7A6-60A26C9306DD}" type="sibTrans" cxnId="{8CE8BBC5-4BB8-4284-B666-CD6B2B8690C8}">
      <dgm:prSet/>
      <dgm:spPr/>
      <dgm:t>
        <a:bodyPr/>
        <a:lstStyle/>
        <a:p>
          <a:endParaRPr lang="cs-CZ"/>
        </a:p>
      </dgm:t>
    </dgm:pt>
    <dgm:pt modelId="{8D9A6376-D55E-45EF-AEA9-BBDC26C59E7C}">
      <dgm:prSet phldrT="[Text]"/>
      <dgm:spPr/>
      <dgm:t>
        <a:bodyPr/>
        <a:lstStyle/>
        <a:p>
          <a:r>
            <a:rPr lang="cs-CZ" dirty="0" smtClean="0"/>
            <a:t>využití licencí</a:t>
          </a:r>
          <a:endParaRPr lang="cs-CZ" dirty="0"/>
        </a:p>
      </dgm:t>
    </dgm:pt>
    <dgm:pt modelId="{E4C6A5C5-5316-47E1-A0CA-B57FE04DAC85}" type="parTrans" cxnId="{653C6824-8D6E-4F61-AAF5-43E09616E363}">
      <dgm:prSet/>
      <dgm:spPr/>
      <dgm:t>
        <a:bodyPr/>
        <a:lstStyle/>
        <a:p>
          <a:endParaRPr lang="cs-CZ"/>
        </a:p>
      </dgm:t>
    </dgm:pt>
    <dgm:pt modelId="{3B9E8F81-1523-4405-A45F-332155D599AD}" type="sibTrans" cxnId="{653C6824-8D6E-4F61-AAF5-43E09616E363}">
      <dgm:prSet/>
      <dgm:spPr/>
      <dgm:t>
        <a:bodyPr/>
        <a:lstStyle/>
        <a:p>
          <a:endParaRPr lang="cs-CZ"/>
        </a:p>
      </dgm:t>
    </dgm:pt>
    <dgm:pt modelId="{1206AF51-5FAF-49A7-97D2-1718EB8AF4D5}">
      <dgm:prSet phldrT="[Text]"/>
      <dgm:spPr/>
      <dgm:t>
        <a:bodyPr/>
        <a:lstStyle/>
        <a:p>
          <a:r>
            <a:rPr lang="cs-CZ" b="1" dirty="0" smtClean="0">
              <a:solidFill>
                <a:schemeClr val="bg1">
                  <a:lumMod val="50000"/>
                </a:schemeClr>
              </a:solidFill>
            </a:rPr>
            <a:t>neoprávněné využití WMS</a:t>
          </a:r>
          <a:endParaRPr lang="cs-CZ" b="1" dirty="0">
            <a:solidFill>
              <a:schemeClr val="bg1">
                <a:lumMod val="50000"/>
              </a:schemeClr>
            </a:solidFill>
          </a:endParaRPr>
        </a:p>
      </dgm:t>
    </dgm:pt>
    <dgm:pt modelId="{63893CC6-9FF9-45E8-A9EF-D028290C208B}" type="parTrans" cxnId="{99B5D8BF-B108-4FB7-80EB-81211EF3743A}">
      <dgm:prSet/>
      <dgm:spPr/>
      <dgm:t>
        <a:bodyPr/>
        <a:lstStyle/>
        <a:p>
          <a:endParaRPr lang="cs-CZ"/>
        </a:p>
      </dgm:t>
    </dgm:pt>
    <dgm:pt modelId="{2C203122-FF31-4732-9919-0BDC668B28FF}" type="sibTrans" cxnId="{99B5D8BF-B108-4FB7-80EB-81211EF3743A}">
      <dgm:prSet/>
      <dgm:spPr/>
      <dgm:t>
        <a:bodyPr/>
        <a:lstStyle/>
        <a:p>
          <a:endParaRPr lang="cs-CZ"/>
        </a:p>
      </dgm:t>
    </dgm:pt>
    <dgm:pt modelId="{97142225-62DC-460C-B550-8FE675F96416}" type="pres">
      <dgm:prSet presAssocID="{9A54F8AB-41D5-422F-A603-1C6D4686AEE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842700B-126E-423C-98B0-5178036645BB}" type="pres">
      <dgm:prSet presAssocID="{D958B18F-7889-4A17-BCBF-9A6280B2D6E9}" presName="composite" presStyleCnt="0"/>
      <dgm:spPr/>
    </dgm:pt>
    <dgm:pt modelId="{5195E50C-D501-4733-920B-10B7387A5F11}" type="pres">
      <dgm:prSet presAssocID="{D958B18F-7889-4A17-BCBF-9A6280B2D6E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4A5386-6867-4DD3-972F-FA1DC430170A}" type="pres">
      <dgm:prSet presAssocID="{D958B18F-7889-4A17-BCBF-9A6280B2D6E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0A1E46-ED99-4D02-9D77-CC3F1FC9AA42}" type="pres">
      <dgm:prSet presAssocID="{D958B18F-7889-4A17-BCBF-9A6280B2D6E9}" presName="BalanceSpacing" presStyleCnt="0"/>
      <dgm:spPr/>
    </dgm:pt>
    <dgm:pt modelId="{CA1F2FFB-E2CF-4F41-9E5D-63D070D4D696}" type="pres">
      <dgm:prSet presAssocID="{D958B18F-7889-4A17-BCBF-9A6280B2D6E9}" presName="BalanceSpacing1" presStyleCnt="0"/>
      <dgm:spPr/>
    </dgm:pt>
    <dgm:pt modelId="{E13CEF7F-63C8-49E8-8328-199A3DCE777C}" type="pres">
      <dgm:prSet presAssocID="{7329771F-BE4C-40DF-AB71-F08A57540F8B}" presName="Accent1Text" presStyleLbl="node1" presStyleIdx="1" presStyleCnt="6"/>
      <dgm:spPr/>
      <dgm:t>
        <a:bodyPr/>
        <a:lstStyle/>
        <a:p>
          <a:endParaRPr lang="cs-CZ"/>
        </a:p>
      </dgm:t>
    </dgm:pt>
    <dgm:pt modelId="{DF22C619-FE7D-4603-B6A2-A5EFDE073A26}" type="pres">
      <dgm:prSet presAssocID="{7329771F-BE4C-40DF-AB71-F08A57540F8B}" presName="spaceBetweenRectangles" presStyleCnt="0"/>
      <dgm:spPr/>
    </dgm:pt>
    <dgm:pt modelId="{DEA8EB42-ED7B-4E9B-B12A-689887FC0B11}" type="pres">
      <dgm:prSet presAssocID="{D560C808-A46F-41A5-BE4E-18E69FB0A22F}" presName="composite" presStyleCnt="0"/>
      <dgm:spPr/>
    </dgm:pt>
    <dgm:pt modelId="{1F07427A-30D2-4F7D-A954-DF9F01B3E967}" type="pres">
      <dgm:prSet presAssocID="{D560C808-A46F-41A5-BE4E-18E69FB0A22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C33F6F-5955-4C89-B745-E337CD74E410}" type="pres">
      <dgm:prSet presAssocID="{D560C808-A46F-41A5-BE4E-18E69FB0A22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563C2D-66F9-4F99-8979-546A7E0D29D9}" type="pres">
      <dgm:prSet presAssocID="{D560C808-A46F-41A5-BE4E-18E69FB0A22F}" presName="BalanceSpacing" presStyleCnt="0"/>
      <dgm:spPr/>
    </dgm:pt>
    <dgm:pt modelId="{049244B0-1FE2-4AF7-98C1-5D26BFEF9299}" type="pres">
      <dgm:prSet presAssocID="{D560C808-A46F-41A5-BE4E-18E69FB0A22F}" presName="BalanceSpacing1" presStyleCnt="0"/>
      <dgm:spPr/>
    </dgm:pt>
    <dgm:pt modelId="{4CED7AC8-7A5F-42FD-825A-C14B8ACA6D8A}" type="pres">
      <dgm:prSet presAssocID="{BBAA06DD-36FA-4C13-A863-3AF4976EBDF2}" presName="Accent1Text" presStyleLbl="node1" presStyleIdx="3" presStyleCnt="6"/>
      <dgm:spPr/>
      <dgm:t>
        <a:bodyPr/>
        <a:lstStyle/>
        <a:p>
          <a:endParaRPr lang="cs-CZ"/>
        </a:p>
      </dgm:t>
    </dgm:pt>
    <dgm:pt modelId="{4D95C204-AD43-4063-828B-87E2207384F9}" type="pres">
      <dgm:prSet presAssocID="{BBAA06DD-36FA-4C13-A863-3AF4976EBDF2}" presName="spaceBetweenRectangles" presStyleCnt="0"/>
      <dgm:spPr/>
    </dgm:pt>
    <dgm:pt modelId="{2B0DDB59-7EE9-444D-A1EF-53A0E144F70C}" type="pres">
      <dgm:prSet presAssocID="{8D9A6376-D55E-45EF-AEA9-BBDC26C59E7C}" presName="composite" presStyleCnt="0"/>
      <dgm:spPr/>
    </dgm:pt>
    <dgm:pt modelId="{8406DE31-CEC1-4056-B302-D2328A465862}" type="pres">
      <dgm:prSet presAssocID="{8D9A6376-D55E-45EF-AEA9-BBDC26C59E7C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E1C439-1104-47C7-AB42-B12DC61230EF}" type="pres">
      <dgm:prSet presAssocID="{8D9A6376-D55E-45EF-AEA9-BBDC26C59E7C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DBAA1E-0BDC-4B19-98FE-7844FFB8EF7A}" type="pres">
      <dgm:prSet presAssocID="{8D9A6376-D55E-45EF-AEA9-BBDC26C59E7C}" presName="BalanceSpacing" presStyleCnt="0"/>
      <dgm:spPr/>
    </dgm:pt>
    <dgm:pt modelId="{F42A9E87-4764-4D87-9E3E-238CB55D5EE9}" type="pres">
      <dgm:prSet presAssocID="{8D9A6376-D55E-45EF-AEA9-BBDC26C59E7C}" presName="BalanceSpacing1" presStyleCnt="0"/>
      <dgm:spPr/>
    </dgm:pt>
    <dgm:pt modelId="{2EF92F59-B18B-4CF9-80F3-C0CF24B1CF99}" type="pres">
      <dgm:prSet presAssocID="{3B9E8F81-1523-4405-A45F-332155D599AD}" presName="Accent1Text" presStyleLbl="node1" presStyleIdx="5" presStyleCnt="6"/>
      <dgm:spPr/>
      <dgm:t>
        <a:bodyPr/>
        <a:lstStyle/>
        <a:p>
          <a:endParaRPr lang="cs-CZ"/>
        </a:p>
      </dgm:t>
    </dgm:pt>
  </dgm:ptLst>
  <dgm:cxnLst>
    <dgm:cxn modelId="{3B178DBD-EC73-4C37-B838-C4947456FBDA}" type="presOf" srcId="{8D9A6376-D55E-45EF-AEA9-BBDC26C59E7C}" destId="{8406DE31-CEC1-4056-B302-D2328A465862}" srcOrd="0" destOrd="0" presId="urn:microsoft.com/office/officeart/2008/layout/AlternatingHexagons"/>
    <dgm:cxn modelId="{B0D66C28-0949-49E2-9269-0E2AB2ADF968}" type="presOf" srcId="{9A54F8AB-41D5-422F-A603-1C6D4686AEE2}" destId="{97142225-62DC-460C-B550-8FE675F96416}" srcOrd="0" destOrd="0" presId="urn:microsoft.com/office/officeart/2008/layout/AlternatingHexagons"/>
    <dgm:cxn modelId="{93441586-565D-4C47-87CC-1E2DB9450C87}" srcId="{9A54F8AB-41D5-422F-A603-1C6D4686AEE2}" destId="{D958B18F-7889-4A17-BCBF-9A6280B2D6E9}" srcOrd="0" destOrd="0" parTransId="{8E5A8420-8944-4E5D-B0A0-9986B52CAFC2}" sibTransId="{7329771F-BE4C-40DF-AB71-F08A57540F8B}"/>
    <dgm:cxn modelId="{D16B6D87-1EB7-4BF6-8AEF-996B264D029F}" type="presOf" srcId="{3B9E8F81-1523-4405-A45F-332155D599AD}" destId="{2EF92F59-B18B-4CF9-80F3-C0CF24B1CF99}" srcOrd="0" destOrd="0" presId="urn:microsoft.com/office/officeart/2008/layout/AlternatingHexagons"/>
    <dgm:cxn modelId="{BAAB2396-20B6-4524-8959-676FF6905AC0}" srcId="{9A54F8AB-41D5-422F-A603-1C6D4686AEE2}" destId="{D560C808-A46F-41A5-BE4E-18E69FB0A22F}" srcOrd="1" destOrd="0" parTransId="{9EAE2D10-F7FF-4AEA-88E7-99602CD498F7}" sibTransId="{BBAA06DD-36FA-4C13-A863-3AF4976EBDF2}"/>
    <dgm:cxn modelId="{FA422389-9328-4E2B-9291-DD58E7981161}" type="presOf" srcId="{BBAA06DD-36FA-4C13-A863-3AF4976EBDF2}" destId="{4CED7AC8-7A5F-42FD-825A-C14B8ACA6D8A}" srcOrd="0" destOrd="0" presId="urn:microsoft.com/office/officeart/2008/layout/AlternatingHexagons"/>
    <dgm:cxn modelId="{2C3D93F0-DE63-4103-A2D9-D33849B00655}" type="presOf" srcId="{D560C808-A46F-41A5-BE4E-18E69FB0A22F}" destId="{1F07427A-30D2-4F7D-A954-DF9F01B3E967}" srcOrd="0" destOrd="0" presId="urn:microsoft.com/office/officeart/2008/layout/AlternatingHexagons"/>
    <dgm:cxn modelId="{3DF12D12-5659-452F-9154-1EE9BB346ED0}" type="presOf" srcId="{D958B18F-7889-4A17-BCBF-9A6280B2D6E9}" destId="{5195E50C-D501-4733-920B-10B7387A5F11}" srcOrd="0" destOrd="0" presId="urn:microsoft.com/office/officeart/2008/layout/AlternatingHexagons"/>
    <dgm:cxn modelId="{8CE8BBC5-4BB8-4284-B666-CD6B2B8690C8}" srcId="{D560C808-A46F-41A5-BE4E-18E69FB0A22F}" destId="{42085400-EB35-4202-8186-9DFA6BF059AC}" srcOrd="0" destOrd="0" parTransId="{F026E10B-90D1-4C9E-86D4-9BD8C7A587C2}" sibTransId="{B6A3ECA7-4F89-4A73-A7A6-60A26C9306DD}"/>
    <dgm:cxn modelId="{812CF426-863E-4251-9051-B6B2F6FEDC35}" type="presOf" srcId="{1206AF51-5FAF-49A7-97D2-1718EB8AF4D5}" destId="{99E1C439-1104-47C7-AB42-B12DC61230EF}" srcOrd="0" destOrd="0" presId="urn:microsoft.com/office/officeart/2008/layout/AlternatingHexagons"/>
    <dgm:cxn modelId="{761A45C1-19AA-4CC6-A29B-794203CBD09A}" srcId="{D958B18F-7889-4A17-BCBF-9A6280B2D6E9}" destId="{F6935747-B6A5-4C82-9B54-1B9D7F195635}" srcOrd="0" destOrd="0" parTransId="{01AFB8B6-F828-42EF-A58C-C502BF822C3A}" sibTransId="{83408C5F-0AC6-4382-AB14-E7296B6B9721}"/>
    <dgm:cxn modelId="{99B5D8BF-B108-4FB7-80EB-81211EF3743A}" srcId="{8D9A6376-D55E-45EF-AEA9-BBDC26C59E7C}" destId="{1206AF51-5FAF-49A7-97D2-1718EB8AF4D5}" srcOrd="0" destOrd="0" parTransId="{63893CC6-9FF9-45E8-A9EF-D028290C208B}" sibTransId="{2C203122-FF31-4732-9919-0BDC668B28FF}"/>
    <dgm:cxn modelId="{3E4DDF41-B908-479B-9A8F-7EAF54F08FB4}" type="presOf" srcId="{F6935747-B6A5-4C82-9B54-1B9D7F195635}" destId="{CF4A5386-6867-4DD3-972F-FA1DC430170A}" srcOrd="0" destOrd="0" presId="urn:microsoft.com/office/officeart/2008/layout/AlternatingHexagons"/>
    <dgm:cxn modelId="{653C6824-8D6E-4F61-AAF5-43E09616E363}" srcId="{9A54F8AB-41D5-422F-A603-1C6D4686AEE2}" destId="{8D9A6376-D55E-45EF-AEA9-BBDC26C59E7C}" srcOrd="2" destOrd="0" parTransId="{E4C6A5C5-5316-47E1-A0CA-B57FE04DAC85}" sibTransId="{3B9E8F81-1523-4405-A45F-332155D599AD}"/>
    <dgm:cxn modelId="{98EE6B7E-4833-4456-A576-B45F6FE75522}" type="presOf" srcId="{42085400-EB35-4202-8186-9DFA6BF059AC}" destId="{22C33F6F-5955-4C89-B745-E337CD74E410}" srcOrd="0" destOrd="0" presId="urn:microsoft.com/office/officeart/2008/layout/AlternatingHexagons"/>
    <dgm:cxn modelId="{C7A2ED24-C01D-4277-95A2-980E1D2796F5}" type="presOf" srcId="{7329771F-BE4C-40DF-AB71-F08A57540F8B}" destId="{E13CEF7F-63C8-49E8-8328-199A3DCE777C}" srcOrd="0" destOrd="0" presId="urn:microsoft.com/office/officeart/2008/layout/AlternatingHexagons"/>
    <dgm:cxn modelId="{41FE7312-316A-401F-90EE-A1A635AB8326}" type="presParOf" srcId="{97142225-62DC-460C-B550-8FE675F96416}" destId="{6842700B-126E-423C-98B0-5178036645BB}" srcOrd="0" destOrd="0" presId="urn:microsoft.com/office/officeart/2008/layout/AlternatingHexagons"/>
    <dgm:cxn modelId="{5C9B0F93-E086-4559-B0B1-4C640151E66E}" type="presParOf" srcId="{6842700B-126E-423C-98B0-5178036645BB}" destId="{5195E50C-D501-4733-920B-10B7387A5F11}" srcOrd="0" destOrd="0" presId="urn:microsoft.com/office/officeart/2008/layout/AlternatingHexagons"/>
    <dgm:cxn modelId="{E36D4E66-BF8B-4617-8129-5FF63CC92FCA}" type="presParOf" srcId="{6842700B-126E-423C-98B0-5178036645BB}" destId="{CF4A5386-6867-4DD3-972F-FA1DC430170A}" srcOrd="1" destOrd="0" presId="urn:microsoft.com/office/officeart/2008/layout/AlternatingHexagons"/>
    <dgm:cxn modelId="{492AD6FE-085B-4B0A-92DB-7FC5A074E115}" type="presParOf" srcId="{6842700B-126E-423C-98B0-5178036645BB}" destId="{570A1E46-ED99-4D02-9D77-CC3F1FC9AA42}" srcOrd="2" destOrd="0" presId="urn:microsoft.com/office/officeart/2008/layout/AlternatingHexagons"/>
    <dgm:cxn modelId="{84589ADD-9FD0-4897-B24C-FCE7DC84CCAD}" type="presParOf" srcId="{6842700B-126E-423C-98B0-5178036645BB}" destId="{CA1F2FFB-E2CF-4F41-9E5D-63D070D4D696}" srcOrd="3" destOrd="0" presId="urn:microsoft.com/office/officeart/2008/layout/AlternatingHexagons"/>
    <dgm:cxn modelId="{DF855F40-DFFD-44F1-B8C7-A00AC8D30D39}" type="presParOf" srcId="{6842700B-126E-423C-98B0-5178036645BB}" destId="{E13CEF7F-63C8-49E8-8328-199A3DCE777C}" srcOrd="4" destOrd="0" presId="urn:microsoft.com/office/officeart/2008/layout/AlternatingHexagons"/>
    <dgm:cxn modelId="{BC0CDDC8-81B5-4B17-92E8-0147DAD0EF0C}" type="presParOf" srcId="{97142225-62DC-460C-B550-8FE675F96416}" destId="{DF22C619-FE7D-4603-B6A2-A5EFDE073A26}" srcOrd="1" destOrd="0" presId="urn:microsoft.com/office/officeart/2008/layout/AlternatingHexagons"/>
    <dgm:cxn modelId="{FD8F48D6-0AC1-42D5-9321-CDCB4825F6F2}" type="presParOf" srcId="{97142225-62DC-460C-B550-8FE675F96416}" destId="{DEA8EB42-ED7B-4E9B-B12A-689887FC0B11}" srcOrd="2" destOrd="0" presId="urn:microsoft.com/office/officeart/2008/layout/AlternatingHexagons"/>
    <dgm:cxn modelId="{14E15D9D-793A-4B06-BE78-7E444ED2921C}" type="presParOf" srcId="{DEA8EB42-ED7B-4E9B-B12A-689887FC0B11}" destId="{1F07427A-30D2-4F7D-A954-DF9F01B3E967}" srcOrd="0" destOrd="0" presId="urn:microsoft.com/office/officeart/2008/layout/AlternatingHexagons"/>
    <dgm:cxn modelId="{736BF262-542A-4E93-A1B9-05C39BD47937}" type="presParOf" srcId="{DEA8EB42-ED7B-4E9B-B12A-689887FC0B11}" destId="{22C33F6F-5955-4C89-B745-E337CD74E410}" srcOrd="1" destOrd="0" presId="urn:microsoft.com/office/officeart/2008/layout/AlternatingHexagons"/>
    <dgm:cxn modelId="{D37ACE8C-9A33-4FBE-BDFA-F93DD2A106A2}" type="presParOf" srcId="{DEA8EB42-ED7B-4E9B-B12A-689887FC0B11}" destId="{A4563C2D-66F9-4F99-8979-546A7E0D29D9}" srcOrd="2" destOrd="0" presId="urn:microsoft.com/office/officeart/2008/layout/AlternatingHexagons"/>
    <dgm:cxn modelId="{A6432A7D-B2F6-4ED8-995D-F477DB1381AB}" type="presParOf" srcId="{DEA8EB42-ED7B-4E9B-B12A-689887FC0B11}" destId="{049244B0-1FE2-4AF7-98C1-5D26BFEF9299}" srcOrd="3" destOrd="0" presId="urn:microsoft.com/office/officeart/2008/layout/AlternatingHexagons"/>
    <dgm:cxn modelId="{5EE126F0-10B7-4A2B-A32E-0566AFCEF69A}" type="presParOf" srcId="{DEA8EB42-ED7B-4E9B-B12A-689887FC0B11}" destId="{4CED7AC8-7A5F-42FD-825A-C14B8ACA6D8A}" srcOrd="4" destOrd="0" presId="urn:microsoft.com/office/officeart/2008/layout/AlternatingHexagons"/>
    <dgm:cxn modelId="{6550D08E-8450-4FB6-A279-711A0C9F3B41}" type="presParOf" srcId="{97142225-62DC-460C-B550-8FE675F96416}" destId="{4D95C204-AD43-4063-828B-87E2207384F9}" srcOrd="3" destOrd="0" presId="urn:microsoft.com/office/officeart/2008/layout/AlternatingHexagons"/>
    <dgm:cxn modelId="{30BA76D9-5EA4-4C46-8EFE-E4ED16E17F55}" type="presParOf" srcId="{97142225-62DC-460C-B550-8FE675F96416}" destId="{2B0DDB59-7EE9-444D-A1EF-53A0E144F70C}" srcOrd="4" destOrd="0" presId="urn:microsoft.com/office/officeart/2008/layout/AlternatingHexagons"/>
    <dgm:cxn modelId="{ABC57333-BCF0-4BE5-AE6B-672071728F64}" type="presParOf" srcId="{2B0DDB59-7EE9-444D-A1EF-53A0E144F70C}" destId="{8406DE31-CEC1-4056-B302-D2328A465862}" srcOrd="0" destOrd="0" presId="urn:microsoft.com/office/officeart/2008/layout/AlternatingHexagons"/>
    <dgm:cxn modelId="{9E899445-1223-4FB3-8B9B-B6564C65E6E7}" type="presParOf" srcId="{2B0DDB59-7EE9-444D-A1EF-53A0E144F70C}" destId="{99E1C439-1104-47C7-AB42-B12DC61230EF}" srcOrd="1" destOrd="0" presId="urn:microsoft.com/office/officeart/2008/layout/AlternatingHexagons"/>
    <dgm:cxn modelId="{79D6DB1A-CAD9-478B-ABB3-42A6DBE62968}" type="presParOf" srcId="{2B0DDB59-7EE9-444D-A1EF-53A0E144F70C}" destId="{82DBAA1E-0BDC-4B19-98FE-7844FFB8EF7A}" srcOrd="2" destOrd="0" presId="urn:microsoft.com/office/officeart/2008/layout/AlternatingHexagons"/>
    <dgm:cxn modelId="{9B946581-79DC-4C51-A738-C1A5CCF0F03C}" type="presParOf" srcId="{2B0DDB59-7EE9-444D-A1EF-53A0E144F70C}" destId="{F42A9E87-4764-4D87-9E3E-238CB55D5EE9}" srcOrd="3" destOrd="0" presId="urn:microsoft.com/office/officeart/2008/layout/AlternatingHexagons"/>
    <dgm:cxn modelId="{0B5D6DAF-5BE0-4AC9-80EC-D9AAD7367F47}" type="presParOf" srcId="{2B0DDB59-7EE9-444D-A1EF-53A0E144F70C}" destId="{2EF92F59-B18B-4CF9-80F3-C0CF24B1CF9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92506A-2FA3-489C-AA3A-41FA6028A6D5}" type="doc">
      <dgm:prSet loTypeId="urn:microsoft.com/office/officeart/2005/8/layout/gear1" loCatId="relationship" qsTypeId="urn:microsoft.com/office/officeart/2005/8/quickstyle/simple1" qsCatId="simple" csTypeId="urn:microsoft.com/office/officeart/2005/8/colors/colorful2" csCatId="colorful" phldr="1"/>
      <dgm:spPr/>
    </dgm:pt>
    <dgm:pt modelId="{FAD5B6A5-A2AD-4975-AAB5-9FFECFFEFA01}">
      <dgm:prSet phldrT="[Text]"/>
      <dgm:spPr/>
      <dgm:t>
        <a:bodyPr/>
        <a:lstStyle/>
        <a:p>
          <a:r>
            <a:rPr lang="cs-CZ" b="1" dirty="0" smtClean="0"/>
            <a:t>AUTORSKÉ</a:t>
          </a:r>
        </a:p>
        <a:p>
          <a:r>
            <a:rPr lang="cs-CZ" b="1" dirty="0" smtClean="0"/>
            <a:t>PRÁVO</a:t>
          </a:r>
          <a:endParaRPr lang="cs-CZ" b="1" dirty="0"/>
        </a:p>
      </dgm:t>
    </dgm:pt>
    <dgm:pt modelId="{59271C5A-18AB-4CD7-B406-D219AE8B2653}" type="parTrans" cxnId="{BE0D4FC0-CAA5-4429-9765-8422BD785A27}">
      <dgm:prSet/>
      <dgm:spPr/>
      <dgm:t>
        <a:bodyPr/>
        <a:lstStyle/>
        <a:p>
          <a:endParaRPr lang="cs-CZ"/>
        </a:p>
      </dgm:t>
    </dgm:pt>
    <dgm:pt modelId="{79AC84BB-C987-4817-9AFF-CAA04A86BEA9}" type="sibTrans" cxnId="{BE0D4FC0-CAA5-4429-9765-8422BD785A27}">
      <dgm:prSet/>
      <dgm:spPr/>
      <dgm:t>
        <a:bodyPr/>
        <a:lstStyle/>
        <a:p>
          <a:endParaRPr lang="cs-CZ"/>
        </a:p>
      </dgm:t>
    </dgm:pt>
    <dgm:pt modelId="{88A250D6-7AF6-42D9-8D00-CCEA0D3957CE}">
      <dgm:prSet phldrT="[Text]"/>
      <dgm:spPr/>
      <dgm:t>
        <a:bodyPr/>
        <a:lstStyle/>
        <a:p>
          <a:r>
            <a:rPr lang="cs-CZ" b="1" dirty="0" smtClean="0"/>
            <a:t>licence</a:t>
          </a:r>
          <a:endParaRPr lang="cs-CZ" b="1" dirty="0"/>
        </a:p>
      </dgm:t>
    </dgm:pt>
    <dgm:pt modelId="{AD32B9E2-A887-4A86-8D63-88E3A667BE9B}" type="parTrans" cxnId="{E851139C-E801-4321-B523-AF966CA93BF6}">
      <dgm:prSet/>
      <dgm:spPr/>
      <dgm:t>
        <a:bodyPr/>
        <a:lstStyle/>
        <a:p>
          <a:endParaRPr lang="cs-CZ"/>
        </a:p>
      </dgm:t>
    </dgm:pt>
    <dgm:pt modelId="{6B065342-5902-48F1-BDA6-42B6F10B8D2F}" type="sibTrans" cxnId="{E851139C-E801-4321-B523-AF966CA93BF6}">
      <dgm:prSet/>
      <dgm:spPr/>
      <dgm:t>
        <a:bodyPr/>
        <a:lstStyle/>
        <a:p>
          <a:endParaRPr lang="cs-CZ"/>
        </a:p>
      </dgm:t>
    </dgm:pt>
    <dgm:pt modelId="{603BBB55-29F1-4AEB-8DBF-03764149F54D}">
      <dgm:prSet phldrT="[Text]"/>
      <dgm:spPr/>
      <dgm:t>
        <a:bodyPr/>
        <a:lstStyle/>
        <a:p>
          <a:r>
            <a:rPr lang="cs-CZ" b="1" dirty="0" smtClean="0"/>
            <a:t>open</a:t>
          </a:r>
        </a:p>
        <a:p>
          <a:r>
            <a:rPr lang="cs-CZ" b="1" dirty="0" smtClean="0"/>
            <a:t>data</a:t>
          </a:r>
          <a:endParaRPr lang="cs-CZ" b="1" dirty="0"/>
        </a:p>
      </dgm:t>
    </dgm:pt>
    <dgm:pt modelId="{F7DB4A96-5C27-4CE0-9C79-C66EA9F5A660}" type="parTrans" cxnId="{509F28C3-344F-4A93-8549-3ABB5667790D}">
      <dgm:prSet/>
      <dgm:spPr/>
      <dgm:t>
        <a:bodyPr/>
        <a:lstStyle/>
        <a:p>
          <a:endParaRPr lang="cs-CZ"/>
        </a:p>
      </dgm:t>
    </dgm:pt>
    <dgm:pt modelId="{09883F11-24DC-44EB-8CD5-24E4DDFD82C6}" type="sibTrans" cxnId="{509F28C3-344F-4A93-8549-3ABB5667790D}">
      <dgm:prSet/>
      <dgm:spPr/>
      <dgm:t>
        <a:bodyPr/>
        <a:lstStyle/>
        <a:p>
          <a:endParaRPr lang="cs-CZ"/>
        </a:p>
      </dgm:t>
    </dgm:pt>
    <dgm:pt modelId="{E81D9837-0185-41A1-B37A-E0841A3E6968}" type="pres">
      <dgm:prSet presAssocID="{3692506A-2FA3-489C-AA3A-41FA6028A6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DE1DA65-7639-443B-8382-A19FE5F624D4}" type="pres">
      <dgm:prSet presAssocID="{FAD5B6A5-A2AD-4975-AAB5-9FFECFFEFA0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A5D9BC-7967-4D22-8900-D479C3C7E80E}" type="pres">
      <dgm:prSet presAssocID="{FAD5B6A5-A2AD-4975-AAB5-9FFECFFEFA01}" presName="gear1srcNode" presStyleLbl="node1" presStyleIdx="0" presStyleCnt="3"/>
      <dgm:spPr/>
      <dgm:t>
        <a:bodyPr/>
        <a:lstStyle/>
        <a:p>
          <a:endParaRPr lang="en-US"/>
        </a:p>
      </dgm:t>
    </dgm:pt>
    <dgm:pt modelId="{53235202-653B-4719-A2D3-8C78D835067F}" type="pres">
      <dgm:prSet presAssocID="{FAD5B6A5-A2AD-4975-AAB5-9FFECFFEFA01}" presName="gear1dstNode" presStyleLbl="node1" presStyleIdx="0" presStyleCnt="3"/>
      <dgm:spPr/>
      <dgm:t>
        <a:bodyPr/>
        <a:lstStyle/>
        <a:p>
          <a:endParaRPr lang="en-US"/>
        </a:p>
      </dgm:t>
    </dgm:pt>
    <dgm:pt modelId="{A90ED7C7-DD8A-44F3-A1B7-C53E99A6A355}" type="pres">
      <dgm:prSet presAssocID="{88A250D6-7AF6-42D9-8D00-CCEA0D3957C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85602-E344-42CF-A37D-1142B8909C26}" type="pres">
      <dgm:prSet presAssocID="{88A250D6-7AF6-42D9-8D00-CCEA0D3957CE}" presName="gear2srcNode" presStyleLbl="node1" presStyleIdx="1" presStyleCnt="3"/>
      <dgm:spPr/>
      <dgm:t>
        <a:bodyPr/>
        <a:lstStyle/>
        <a:p>
          <a:endParaRPr lang="en-US"/>
        </a:p>
      </dgm:t>
    </dgm:pt>
    <dgm:pt modelId="{378A0271-132B-45F5-9551-D814C012AFCE}" type="pres">
      <dgm:prSet presAssocID="{88A250D6-7AF6-42D9-8D00-CCEA0D3957CE}" presName="gear2dstNode" presStyleLbl="node1" presStyleIdx="1" presStyleCnt="3"/>
      <dgm:spPr/>
      <dgm:t>
        <a:bodyPr/>
        <a:lstStyle/>
        <a:p>
          <a:endParaRPr lang="en-US"/>
        </a:p>
      </dgm:t>
    </dgm:pt>
    <dgm:pt modelId="{4DFA0D7A-6EA8-4CDF-9FE3-CFAC777F816C}" type="pres">
      <dgm:prSet presAssocID="{603BBB55-29F1-4AEB-8DBF-03764149F54D}" presName="gear3" presStyleLbl="node1" presStyleIdx="2" presStyleCnt="3"/>
      <dgm:spPr/>
      <dgm:t>
        <a:bodyPr/>
        <a:lstStyle/>
        <a:p>
          <a:endParaRPr lang="cs-CZ"/>
        </a:p>
      </dgm:t>
    </dgm:pt>
    <dgm:pt modelId="{65940D9D-D36C-48C7-B04B-F24B02029712}" type="pres">
      <dgm:prSet presAssocID="{603BBB55-29F1-4AEB-8DBF-03764149F54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7C67CE-1165-4FAE-8448-6D0CC8B49D71}" type="pres">
      <dgm:prSet presAssocID="{603BBB55-29F1-4AEB-8DBF-03764149F54D}" presName="gear3srcNode" presStyleLbl="node1" presStyleIdx="2" presStyleCnt="3"/>
      <dgm:spPr/>
      <dgm:t>
        <a:bodyPr/>
        <a:lstStyle/>
        <a:p>
          <a:endParaRPr lang="en-US"/>
        </a:p>
      </dgm:t>
    </dgm:pt>
    <dgm:pt modelId="{C16E2C17-7B97-41DF-BBE9-37FA517D256B}" type="pres">
      <dgm:prSet presAssocID="{603BBB55-29F1-4AEB-8DBF-03764149F54D}" presName="gear3dstNode" presStyleLbl="node1" presStyleIdx="2" presStyleCnt="3"/>
      <dgm:spPr/>
      <dgm:t>
        <a:bodyPr/>
        <a:lstStyle/>
        <a:p>
          <a:endParaRPr lang="en-US"/>
        </a:p>
      </dgm:t>
    </dgm:pt>
    <dgm:pt modelId="{745B633D-144E-47CA-B523-5A126C8D3E4D}" type="pres">
      <dgm:prSet presAssocID="{79AC84BB-C987-4817-9AFF-CAA04A86BEA9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235D4E64-572E-4FA2-ABCF-12B5E34EF7B8}" type="pres">
      <dgm:prSet presAssocID="{6B065342-5902-48F1-BDA6-42B6F10B8D2F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73849ACC-A3A0-4127-8DF4-E9A89B71D2D0}" type="pres">
      <dgm:prSet presAssocID="{09883F11-24DC-44EB-8CD5-24E4DDFD82C6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D6CDFC96-861F-480C-A217-58C6820BBFAA}" type="presOf" srcId="{603BBB55-29F1-4AEB-8DBF-03764149F54D}" destId="{8F7C67CE-1165-4FAE-8448-6D0CC8B49D71}" srcOrd="2" destOrd="0" presId="urn:microsoft.com/office/officeart/2005/8/layout/gear1"/>
    <dgm:cxn modelId="{58D475DD-DF3E-4437-AC28-9209012FAA03}" type="presOf" srcId="{FAD5B6A5-A2AD-4975-AAB5-9FFECFFEFA01}" destId="{53235202-653B-4719-A2D3-8C78D835067F}" srcOrd="2" destOrd="0" presId="urn:microsoft.com/office/officeart/2005/8/layout/gear1"/>
    <dgm:cxn modelId="{5E06AF87-7CC6-47AA-9E82-6656747CD3C3}" type="presOf" srcId="{88A250D6-7AF6-42D9-8D00-CCEA0D3957CE}" destId="{378A0271-132B-45F5-9551-D814C012AFCE}" srcOrd="2" destOrd="0" presId="urn:microsoft.com/office/officeart/2005/8/layout/gear1"/>
    <dgm:cxn modelId="{95E389AF-1280-43B9-9473-75D1F68942CC}" type="presOf" srcId="{09883F11-24DC-44EB-8CD5-24E4DDFD82C6}" destId="{73849ACC-A3A0-4127-8DF4-E9A89B71D2D0}" srcOrd="0" destOrd="0" presId="urn:microsoft.com/office/officeart/2005/8/layout/gear1"/>
    <dgm:cxn modelId="{E851139C-E801-4321-B523-AF966CA93BF6}" srcId="{3692506A-2FA3-489C-AA3A-41FA6028A6D5}" destId="{88A250D6-7AF6-42D9-8D00-CCEA0D3957CE}" srcOrd="1" destOrd="0" parTransId="{AD32B9E2-A887-4A86-8D63-88E3A667BE9B}" sibTransId="{6B065342-5902-48F1-BDA6-42B6F10B8D2F}"/>
    <dgm:cxn modelId="{DD0EACAC-E7B4-40C5-BE7B-BF1A204432F2}" type="presOf" srcId="{79AC84BB-C987-4817-9AFF-CAA04A86BEA9}" destId="{745B633D-144E-47CA-B523-5A126C8D3E4D}" srcOrd="0" destOrd="0" presId="urn:microsoft.com/office/officeart/2005/8/layout/gear1"/>
    <dgm:cxn modelId="{99EA0537-EC5E-4059-92BB-EC20AE6285F7}" type="presOf" srcId="{FAD5B6A5-A2AD-4975-AAB5-9FFECFFEFA01}" destId="{3CA5D9BC-7967-4D22-8900-D479C3C7E80E}" srcOrd="1" destOrd="0" presId="urn:microsoft.com/office/officeart/2005/8/layout/gear1"/>
    <dgm:cxn modelId="{91CC2459-BCA3-41C4-8EBF-3315C6BDCF60}" type="presOf" srcId="{88A250D6-7AF6-42D9-8D00-CCEA0D3957CE}" destId="{C0385602-E344-42CF-A37D-1142B8909C26}" srcOrd="1" destOrd="0" presId="urn:microsoft.com/office/officeart/2005/8/layout/gear1"/>
    <dgm:cxn modelId="{AAC3DE8A-3A9F-4354-BC9F-DC36B99C70C6}" type="presOf" srcId="{88A250D6-7AF6-42D9-8D00-CCEA0D3957CE}" destId="{A90ED7C7-DD8A-44F3-A1B7-C53E99A6A355}" srcOrd="0" destOrd="0" presId="urn:microsoft.com/office/officeart/2005/8/layout/gear1"/>
    <dgm:cxn modelId="{4FF43B8A-8152-4345-A680-67653DAA48DF}" type="presOf" srcId="{FAD5B6A5-A2AD-4975-AAB5-9FFECFFEFA01}" destId="{1DE1DA65-7639-443B-8382-A19FE5F624D4}" srcOrd="0" destOrd="0" presId="urn:microsoft.com/office/officeart/2005/8/layout/gear1"/>
    <dgm:cxn modelId="{509F28C3-344F-4A93-8549-3ABB5667790D}" srcId="{3692506A-2FA3-489C-AA3A-41FA6028A6D5}" destId="{603BBB55-29F1-4AEB-8DBF-03764149F54D}" srcOrd="2" destOrd="0" parTransId="{F7DB4A96-5C27-4CE0-9C79-C66EA9F5A660}" sibTransId="{09883F11-24DC-44EB-8CD5-24E4DDFD82C6}"/>
    <dgm:cxn modelId="{053D66C5-AA5B-4513-A71F-6126DBEC11F5}" type="presOf" srcId="{603BBB55-29F1-4AEB-8DBF-03764149F54D}" destId="{4DFA0D7A-6EA8-4CDF-9FE3-CFAC777F816C}" srcOrd="0" destOrd="0" presId="urn:microsoft.com/office/officeart/2005/8/layout/gear1"/>
    <dgm:cxn modelId="{003387DE-6BC8-4C19-8B5E-58003353238C}" type="presOf" srcId="{3692506A-2FA3-489C-AA3A-41FA6028A6D5}" destId="{E81D9837-0185-41A1-B37A-E0841A3E6968}" srcOrd="0" destOrd="0" presId="urn:microsoft.com/office/officeart/2005/8/layout/gear1"/>
    <dgm:cxn modelId="{BE0D4FC0-CAA5-4429-9765-8422BD785A27}" srcId="{3692506A-2FA3-489C-AA3A-41FA6028A6D5}" destId="{FAD5B6A5-A2AD-4975-AAB5-9FFECFFEFA01}" srcOrd="0" destOrd="0" parTransId="{59271C5A-18AB-4CD7-B406-D219AE8B2653}" sibTransId="{79AC84BB-C987-4817-9AFF-CAA04A86BEA9}"/>
    <dgm:cxn modelId="{E3D3EA0A-3D17-45D8-9BA9-485676728BD2}" type="presOf" srcId="{6B065342-5902-48F1-BDA6-42B6F10B8D2F}" destId="{235D4E64-572E-4FA2-ABCF-12B5E34EF7B8}" srcOrd="0" destOrd="0" presId="urn:microsoft.com/office/officeart/2005/8/layout/gear1"/>
    <dgm:cxn modelId="{7174E549-1D65-48F3-8BB0-A61C5C3FBA32}" type="presOf" srcId="{603BBB55-29F1-4AEB-8DBF-03764149F54D}" destId="{C16E2C17-7B97-41DF-BBE9-37FA517D256B}" srcOrd="3" destOrd="0" presId="urn:microsoft.com/office/officeart/2005/8/layout/gear1"/>
    <dgm:cxn modelId="{585851D2-A54E-407E-A46F-0B288DCB54C2}" type="presOf" srcId="{603BBB55-29F1-4AEB-8DBF-03764149F54D}" destId="{65940D9D-D36C-48C7-B04B-F24B02029712}" srcOrd="1" destOrd="0" presId="urn:microsoft.com/office/officeart/2005/8/layout/gear1"/>
    <dgm:cxn modelId="{FC6387C0-6A62-4E7E-8477-DCC244A9BB88}" type="presParOf" srcId="{E81D9837-0185-41A1-B37A-E0841A3E6968}" destId="{1DE1DA65-7639-443B-8382-A19FE5F624D4}" srcOrd="0" destOrd="0" presId="urn:microsoft.com/office/officeart/2005/8/layout/gear1"/>
    <dgm:cxn modelId="{08B873A4-B7E2-46A2-AE8D-B1C5AA2B8B6E}" type="presParOf" srcId="{E81D9837-0185-41A1-B37A-E0841A3E6968}" destId="{3CA5D9BC-7967-4D22-8900-D479C3C7E80E}" srcOrd="1" destOrd="0" presId="urn:microsoft.com/office/officeart/2005/8/layout/gear1"/>
    <dgm:cxn modelId="{7F2BE8CC-BB66-417A-B52F-A84D4D2257BA}" type="presParOf" srcId="{E81D9837-0185-41A1-B37A-E0841A3E6968}" destId="{53235202-653B-4719-A2D3-8C78D835067F}" srcOrd="2" destOrd="0" presId="urn:microsoft.com/office/officeart/2005/8/layout/gear1"/>
    <dgm:cxn modelId="{0A0D8FE7-A04D-4733-ACE0-FDD292F048E5}" type="presParOf" srcId="{E81D9837-0185-41A1-B37A-E0841A3E6968}" destId="{A90ED7C7-DD8A-44F3-A1B7-C53E99A6A355}" srcOrd="3" destOrd="0" presId="urn:microsoft.com/office/officeart/2005/8/layout/gear1"/>
    <dgm:cxn modelId="{7F374072-61A1-433C-A854-C0A4AD3054B1}" type="presParOf" srcId="{E81D9837-0185-41A1-B37A-E0841A3E6968}" destId="{C0385602-E344-42CF-A37D-1142B8909C26}" srcOrd="4" destOrd="0" presId="urn:microsoft.com/office/officeart/2005/8/layout/gear1"/>
    <dgm:cxn modelId="{302234B4-833D-4338-B217-88AD1F40A9B2}" type="presParOf" srcId="{E81D9837-0185-41A1-B37A-E0841A3E6968}" destId="{378A0271-132B-45F5-9551-D814C012AFCE}" srcOrd="5" destOrd="0" presId="urn:microsoft.com/office/officeart/2005/8/layout/gear1"/>
    <dgm:cxn modelId="{9281CC6F-05DB-42CD-A6E6-45A8E2116827}" type="presParOf" srcId="{E81D9837-0185-41A1-B37A-E0841A3E6968}" destId="{4DFA0D7A-6EA8-4CDF-9FE3-CFAC777F816C}" srcOrd="6" destOrd="0" presId="urn:microsoft.com/office/officeart/2005/8/layout/gear1"/>
    <dgm:cxn modelId="{498CCF24-B423-410B-B715-3EF8344165C2}" type="presParOf" srcId="{E81D9837-0185-41A1-B37A-E0841A3E6968}" destId="{65940D9D-D36C-48C7-B04B-F24B02029712}" srcOrd="7" destOrd="0" presId="urn:microsoft.com/office/officeart/2005/8/layout/gear1"/>
    <dgm:cxn modelId="{E4283E41-0F90-4141-B19F-58D88719E333}" type="presParOf" srcId="{E81D9837-0185-41A1-B37A-E0841A3E6968}" destId="{8F7C67CE-1165-4FAE-8448-6D0CC8B49D71}" srcOrd="8" destOrd="0" presId="urn:microsoft.com/office/officeart/2005/8/layout/gear1"/>
    <dgm:cxn modelId="{B1B416F5-69F0-4987-A95B-2B633F59F057}" type="presParOf" srcId="{E81D9837-0185-41A1-B37A-E0841A3E6968}" destId="{C16E2C17-7B97-41DF-BBE9-37FA517D256B}" srcOrd="9" destOrd="0" presId="urn:microsoft.com/office/officeart/2005/8/layout/gear1"/>
    <dgm:cxn modelId="{6736D82E-AA5A-4F75-A151-01CA8E07A1D0}" type="presParOf" srcId="{E81D9837-0185-41A1-B37A-E0841A3E6968}" destId="{745B633D-144E-47CA-B523-5A126C8D3E4D}" srcOrd="10" destOrd="0" presId="urn:microsoft.com/office/officeart/2005/8/layout/gear1"/>
    <dgm:cxn modelId="{8581DF7F-CE6D-49CC-9EE7-B71CAAD591D7}" type="presParOf" srcId="{E81D9837-0185-41A1-B37A-E0841A3E6968}" destId="{235D4E64-572E-4FA2-ABCF-12B5E34EF7B8}" srcOrd="11" destOrd="0" presId="urn:microsoft.com/office/officeart/2005/8/layout/gear1"/>
    <dgm:cxn modelId="{DC96150F-AEB3-4AA3-A3BF-7EBC11A43C42}" type="presParOf" srcId="{E81D9837-0185-41A1-B37A-E0841A3E6968}" destId="{73849ACC-A3A0-4127-8DF4-E9A89B71D2D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EE9E5-430B-4313-9F00-4EAFF0E4D4E2}">
      <dsp:nvSpPr>
        <dsp:cNvPr id="0" name=""/>
        <dsp:cNvSpPr/>
      </dsp:nvSpPr>
      <dsp:spPr>
        <a:xfrm>
          <a:off x="1407011" y="164044"/>
          <a:ext cx="3416381" cy="350036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PROSTOROVÁ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DATA</a:t>
          </a:r>
          <a:endParaRPr lang="cs-CZ" sz="2800" b="1" kern="1200" dirty="0"/>
        </a:p>
      </dsp:txBody>
      <dsp:txXfrm>
        <a:off x="1907328" y="676660"/>
        <a:ext cx="2415747" cy="2475129"/>
      </dsp:txXfrm>
    </dsp:sp>
    <dsp:sp modelId="{418120E0-2459-4787-82D8-9D45399AFE56}">
      <dsp:nvSpPr>
        <dsp:cNvPr id="0" name=""/>
        <dsp:cNvSpPr/>
      </dsp:nvSpPr>
      <dsp:spPr>
        <a:xfrm>
          <a:off x="2669951" y="2898878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D145CE-0820-4BE9-82E3-AC9D64148F98}">
      <dsp:nvSpPr>
        <dsp:cNvPr id="0" name=""/>
        <dsp:cNvSpPr/>
      </dsp:nvSpPr>
      <dsp:spPr>
        <a:xfrm>
          <a:off x="5923506" y="727169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625015"/>
                <a:satOff val="-938"/>
                <a:lumOff val="-153"/>
                <a:alphaOff val="0"/>
                <a:shade val="51000"/>
                <a:satMod val="130000"/>
              </a:schemeClr>
            </a:gs>
            <a:gs pos="80000">
              <a:schemeClr val="accent3">
                <a:hueOff val="625015"/>
                <a:satOff val="-938"/>
                <a:lumOff val="-153"/>
                <a:alphaOff val="0"/>
                <a:shade val="93000"/>
                <a:satMod val="130000"/>
              </a:schemeClr>
            </a:gs>
            <a:gs pos="100000">
              <a:schemeClr val="accent3">
                <a:hueOff val="625015"/>
                <a:satOff val="-938"/>
                <a:lumOff val="-1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D0F8D7-7ED0-4811-9A51-6BBAF09FE905}">
      <dsp:nvSpPr>
        <dsp:cNvPr id="0" name=""/>
        <dsp:cNvSpPr/>
      </dsp:nvSpPr>
      <dsp:spPr>
        <a:xfrm>
          <a:off x="3529614" y="3097297"/>
          <a:ext cx="257139" cy="257531"/>
        </a:xfrm>
        <a:prstGeom prst="ellipse">
          <a:avLst/>
        </a:prstGeom>
        <a:gradFill rotWithShape="0">
          <a:gsLst>
            <a:gs pos="0">
              <a:schemeClr val="accent3">
                <a:hueOff val="1250029"/>
                <a:satOff val="-1876"/>
                <a:lumOff val="-305"/>
                <a:alphaOff val="0"/>
                <a:shade val="51000"/>
                <a:satMod val="130000"/>
              </a:schemeClr>
            </a:gs>
            <a:gs pos="80000">
              <a:schemeClr val="accent3">
                <a:hueOff val="1250029"/>
                <a:satOff val="-1876"/>
                <a:lumOff val="-305"/>
                <a:alphaOff val="0"/>
                <a:shade val="93000"/>
                <a:satMod val="130000"/>
              </a:schemeClr>
            </a:gs>
            <a:gs pos="100000">
              <a:schemeClr val="accent3">
                <a:hueOff val="1250029"/>
                <a:satOff val="-1876"/>
                <a:lumOff val="-3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DFA3-5972-480D-B75C-6A7C8DC79F73}">
      <dsp:nvSpPr>
        <dsp:cNvPr id="0" name=""/>
        <dsp:cNvSpPr/>
      </dsp:nvSpPr>
      <dsp:spPr>
        <a:xfrm>
          <a:off x="2722138" y="1017619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741998-B5F3-45A4-BFE4-DBF5E95AF5F2}">
      <dsp:nvSpPr>
        <dsp:cNvPr id="0" name=""/>
        <dsp:cNvSpPr/>
      </dsp:nvSpPr>
      <dsp:spPr>
        <a:xfrm>
          <a:off x="2135271" y="2084534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2500059"/>
                <a:satOff val="-3751"/>
                <a:lumOff val="-610"/>
                <a:alphaOff val="0"/>
                <a:shade val="51000"/>
                <a:satMod val="130000"/>
              </a:schemeClr>
            </a:gs>
            <a:gs pos="80000">
              <a:schemeClr val="accent3">
                <a:hueOff val="2500059"/>
                <a:satOff val="-3751"/>
                <a:lumOff val="-610"/>
                <a:alphaOff val="0"/>
                <a:shade val="93000"/>
                <a:satMod val="130000"/>
              </a:schemeClr>
            </a:gs>
            <a:gs pos="100000">
              <a:schemeClr val="accent3">
                <a:hueOff val="2500059"/>
                <a:satOff val="-3751"/>
                <a:lumOff val="-61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E1D4C4-5EFF-461A-AE5D-EC7F3EE0ADBC}">
      <dsp:nvSpPr>
        <dsp:cNvPr id="0" name=""/>
        <dsp:cNvSpPr/>
      </dsp:nvSpPr>
      <dsp:spPr>
        <a:xfrm>
          <a:off x="360036" y="0"/>
          <a:ext cx="1847071" cy="1792182"/>
        </a:xfrm>
        <a:prstGeom prst="ellipse">
          <a:avLst/>
        </a:prstGeom>
        <a:gradFill rotWithShape="0">
          <a:gsLst>
            <a:gs pos="0">
              <a:schemeClr val="accent3">
                <a:hueOff val="3125073"/>
                <a:satOff val="-4689"/>
                <a:lumOff val="-763"/>
                <a:alphaOff val="0"/>
                <a:shade val="51000"/>
                <a:satMod val="130000"/>
              </a:schemeClr>
            </a:gs>
            <a:gs pos="80000">
              <a:schemeClr val="accent3">
                <a:hueOff val="3125073"/>
                <a:satOff val="-4689"/>
                <a:lumOff val="-763"/>
                <a:alphaOff val="0"/>
                <a:shade val="93000"/>
                <a:satMod val="130000"/>
              </a:schemeClr>
            </a:gs>
            <a:gs pos="100000">
              <a:schemeClr val="accent3">
                <a:hueOff val="3125073"/>
                <a:satOff val="-4689"/>
                <a:lumOff val="-7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topografická data</a:t>
          </a:r>
          <a:endParaRPr lang="cs-CZ" sz="1800" kern="1200" dirty="0"/>
        </a:p>
      </dsp:txBody>
      <dsp:txXfrm>
        <a:off x="630533" y="262459"/>
        <a:ext cx="1306077" cy="1267264"/>
      </dsp:txXfrm>
    </dsp:sp>
    <dsp:sp modelId="{277FD0CF-A037-4FE3-9D98-D97C769E550B}">
      <dsp:nvSpPr>
        <dsp:cNvPr id="0" name=""/>
        <dsp:cNvSpPr/>
      </dsp:nvSpPr>
      <dsp:spPr>
        <a:xfrm>
          <a:off x="3018656" y="1025887"/>
          <a:ext cx="257139" cy="257531"/>
        </a:xfrm>
        <a:prstGeom prst="ellipse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186A55-1BD3-4873-8272-6E895E67E4A2}">
      <dsp:nvSpPr>
        <dsp:cNvPr id="0" name=""/>
        <dsp:cNvSpPr/>
      </dsp:nvSpPr>
      <dsp:spPr>
        <a:xfrm>
          <a:off x="1407006" y="2095805"/>
          <a:ext cx="464939" cy="465044"/>
        </a:xfrm>
        <a:prstGeom prst="ellipse">
          <a:avLst/>
        </a:prstGeom>
        <a:gradFill rotWithShape="0">
          <a:gsLst>
            <a:gs pos="0">
              <a:schemeClr val="accent3">
                <a:hueOff val="4375102"/>
                <a:satOff val="-6564"/>
                <a:lumOff val="-1068"/>
                <a:alphaOff val="0"/>
                <a:shade val="51000"/>
                <a:satMod val="130000"/>
              </a:schemeClr>
            </a:gs>
            <a:gs pos="80000">
              <a:schemeClr val="accent3">
                <a:hueOff val="4375102"/>
                <a:satOff val="-6564"/>
                <a:lumOff val="-1068"/>
                <a:alphaOff val="0"/>
                <a:shade val="93000"/>
                <a:satMod val="130000"/>
              </a:schemeClr>
            </a:gs>
            <a:gs pos="100000">
              <a:schemeClr val="accent3">
                <a:hueOff val="4375102"/>
                <a:satOff val="-6564"/>
                <a:lumOff val="-10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217C88-EF41-49FA-BC24-2AC07664000C}">
      <dsp:nvSpPr>
        <dsp:cNvPr id="0" name=""/>
        <dsp:cNvSpPr/>
      </dsp:nvSpPr>
      <dsp:spPr>
        <a:xfrm>
          <a:off x="4418003" y="437767"/>
          <a:ext cx="1555808" cy="1555985"/>
        </a:xfrm>
        <a:prstGeom prst="ellipse">
          <a:avLst/>
        </a:prstGeom>
        <a:gradFill rotWithShape="0">
          <a:gsLst>
            <a:gs pos="0">
              <a:schemeClr val="accent3">
                <a:hueOff val="5000117"/>
                <a:satOff val="-7502"/>
                <a:lumOff val="-1220"/>
                <a:alphaOff val="0"/>
                <a:shade val="51000"/>
                <a:satMod val="130000"/>
              </a:schemeClr>
            </a:gs>
            <a:gs pos="80000">
              <a:schemeClr val="accent3">
                <a:hueOff val="5000117"/>
                <a:satOff val="-7502"/>
                <a:lumOff val="-1220"/>
                <a:alphaOff val="0"/>
                <a:shade val="93000"/>
                <a:satMod val="130000"/>
              </a:schemeClr>
            </a:gs>
            <a:gs pos="100000">
              <a:schemeClr val="accent3">
                <a:hueOff val="5000117"/>
                <a:satOff val="-7502"/>
                <a:lumOff val="-122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tematická data</a:t>
          </a:r>
          <a:endParaRPr lang="cs-CZ" sz="1800" kern="1200" dirty="0"/>
        </a:p>
      </dsp:txBody>
      <dsp:txXfrm>
        <a:off x="4645846" y="665636"/>
        <a:ext cx="1100122" cy="1100247"/>
      </dsp:txXfrm>
    </dsp:sp>
    <dsp:sp modelId="{A4F6E5DE-E7B5-4D51-8242-8220967BD53D}">
      <dsp:nvSpPr>
        <dsp:cNvPr id="0" name=""/>
        <dsp:cNvSpPr/>
      </dsp:nvSpPr>
      <dsp:spPr>
        <a:xfrm>
          <a:off x="4089439" y="1381801"/>
          <a:ext cx="257139" cy="257531"/>
        </a:xfrm>
        <a:prstGeom prst="ellipse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A315E1-FFA1-41B5-9733-D3376009915E}">
      <dsp:nvSpPr>
        <dsp:cNvPr id="0" name=""/>
        <dsp:cNvSpPr/>
      </dsp:nvSpPr>
      <dsp:spPr>
        <a:xfrm>
          <a:off x="1133277" y="2506396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6250147"/>
                <a:satOff val="-9378"/>
                <a:lumOff val="-1525"/>
                <a:alphaOff val="0"/>
                <a:shade val="51000"/>
                <a:satMod val="130000"/>
              </a:schemeClr>
            </a:gs>
            <a:gs pos="80000">
              <a:schemeClr val="accent3">
                <a:hueOff val="6250147"/>
                <a:satOff val="-9378"/>
                <a:lumOff val="-1525"/>
                <a:alphaOff val="0"/>
                <a:shade val="93000"/>
                <a:satMod val="130000"/>
              </a:schemeClr>
            </a:gs>
            <a:gs pos="100000">
              <a:schemeClr val="accent3">
                <a:hueOff val="6250147"/>
                <a:satOff val="-9378"/>
                <a:lumOff val="-15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4C01A-4308-4C76-A484-A1B6A86B1D5A}">
      <dsp:nvSpPr>
        <dsp:cNvPr id="0" name=""/>
        <dsp:cNvSpPr/>
      </dsp:nvSpPr>
      <dsp:spPr>
        <a:xfrm>
          <a:off x="3005372" y="2678964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6875161"/>
                <a:satOff val="-10316"/>
                <a:lumOff val="-1678"/>
                <a:alphaOff val="0"/>
                <a:shade val="51000"/>
                <a:satMod val="130000"/>
              </a:schemeClr>
            </a:gs>
            <a:gs pos="80000">
              <a:schemeClr val="accent3">
                <a:hueOff val="6875161"/>
                <a:satOff val="-10316"/>
                <a:lumOff val="-1678"/>
                <a:alphaOff val="0"/>
                <a:shade val="93000"/>
                <a:satMod val="130000"/>
              </a:schemeClr>
            </a:gs>
            <a:gs pos="100000">
              <a:schemeClr val="accent3">
                <a:hueOff val="6875161"/>
                <a:satOff val="-10316"/>
                <a:lumOff val="-16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F70C1E-C111-4E14-85BC-DB929583E0C7}">
      <dsp:nvSpPr>
        <dsp:cNvPr id="0" name=""/>
        <dsp:cNvSpPr/>
      </dsp:nvSpPr>
      <dsp:spPr>
        <a:xfrm>
          <a:off x="4075843" y="2353861"/>
          <a:ext cx="1705544" cy="1693945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grafika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 design</a:t>
          </a:r>
          <a:endParaRPr lang="cs-CZ" sz="2000" kern="1200" dirty="0"/>
        </a:p>
      </dsp:txBody>
      <dsp:txXfrm>
        <a:off x="4325614" y="2601934"/>
        <a:ext cx="1206002" cy="1197799"/>
      </dsp:txXfrm>
    </dsp:sp>
    <dsp:sp modelId="{39C2A0E9-341E-44D6-B596-EA6894891E4C}">
      <dsp:nvSpPr>
        <dsp:cNvPr id="0" name=""/>
        <dsp:cNvSpPr/>
      </dsp:nvSpPr>
      <dsp:spPr>
        <a:xfrm>
          <a:off x="5376051" y="2506395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8125191"/>
                <a:satOff val="-12191"/>
                <a:lumOff val="-1983"/>
                <a:alphaOff val="0"/>
                <a:shade val="51000"/>
                <a:satMod val="130000"/>
              </a:schemeClr>
            </a:gs>
            <a:gs pos="80000">
              <a:schemeClr val="accent3">
                <a:hueOff val="8125191"/>
                <a:satOff val="-12191"/>
                <a:lumOff val="-1983"/>
                <a:alphaOff val="0"/>
                <a:shade val="93000"/>
                <a:satMod val="130000"/>
              </a:schemeClr>
            </a:gs>
            <a:gs pos="100000">
              <a:schemeClr val="accent3">
                <a:hueOff val="8125191"/>
                <a:satOff val="-12191"/>
                <a:lumOff val="-19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35C9E5-AAD2-48F5-8C14-B59477901429}">
      <dsp:nvSpPr>
        <dsp:cNvPr id="0" name=""/>
        <dsp:cNvSpPr/>
      </dsp:nvSpPr>
      <dsp:spPr>
        <a:xfrm>
          <a:off x="927987" y="2627589"/>
          <a:ext cx="1399443" cy="1399602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tvorba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map</a:t>
          </a:r>
          <a:endParaRPr lang="cs-CZ" sz="2000" kern="1200" dirty="0"/>
        </a:p>
      </dsp:txBody>
      <dsp:txXfrm>
        <a:off x="1132931" y="2832556"/>
        <a:ext cx="989555" cy="989668"/>
      </dsp:txXfrm>
    </dsp:sp>
    <dsp:sp modelId="{A9895209-8298-47BD-9D5D-0A06C4306AEC}">
      <dsp:nvSpPr>
        <dsp:cNvPr id="0" name=""/>
        <dsp:cNvSpPr/>
      </dsp:nvSpPr>
      <dsp:spPr>
        <a:xfrm>
          <a:off x="3092192" y="3130780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A56A96-C5E2-4CE5-A10B-00870B1234CD}">
      <dsp:nvSpPr>
        <dsp:cNvPr id="0" name=""/>
        <dsp:cNvSpPr/>
      </dsp:nvSpPr>
      <dsp:spPr>
        <a:xfrm>
          <a:off x="3049365" y="-198897"/>
          <a:ext cx="1276685" cy="1276830"/>
        </a:xfrm>
        <a:prstGeom prst="ellipse">
          <a:avLst/>
        </a:prstGeom>
        <a:gradFill rotWithShape="0">
          <a:gsLst>
            <a:gs pos="0">
              <a:schemeClr val="accent3">
                <a:hueOff val="10000235"/>
                <a:satOff val="-15004"/>
                <a:lumOff val="-2440"/>
                <a:alphaOff val="0"/>
                <a:shade val="51000"/>
                <a:satMod val="130000"/>
              </a:schemeClr>
            </a:gs>
            <a:gs pos="80000">
              <a:schemeClr val="accent3">
                <a:hueOff val="10000235"/>
                <a:satOff val="-15004"/>
                <a:lumOff val="-2440"/>
                <a:alphaOff val="0"/>
                <a:shade val="93000"/>
                <a:satMod val="130000"/>
              </a:schemeClr>
            </a:gs>
            <a:gs pos="100000">
              <a:schemeClr val="accent3">
                <a:hueOff val="10000235"/>
                <a:satOff val="-15004"/>
                <a:lumOff val="-24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mapové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služby</a:t>
          </a:r>
          <a:endParaRPr lang="cs-CZ" sz="1700" kern="1200" dirty="0"/>
        </a:p>
      </dsp:txBody>
      <dsp:txXfrm>
        <a:off x="3236331" y="-11910"/>
        <a:ext cx="902753" cy="902856"/>
      </dsp:txXfrm>
    </dsp:sp>
    <dsp:sp modelId="{7232236E-C23D-4D56-8406-3C3761710FC3}">
      <dsp:nvSpPr>
        <dsp:cNvPr id="0" name=""/>
        <dsp:cNvSpPr/>
      </dsp:nvSpPr>
      <dsp:spPr>
        <a:xfrm>
          <a:off x="1989622" y="988683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10625249"/>
                <a:satOff val="-15942"/>
                <a:lumOff val="-2593"/>
                <a:alphaOff val="0"/>
                <a:shade val="51000"/>
                <a:satMod val="130000"/>
              </a:schemeClr>
            </a:gs>
            <a:gs pos="80000">
              <a:schemeClr val="accent3">
                <a:hueOff val="10625249"/>
                <a:satOff val="-15942"/>
                <a:lumOff val="-2593"/>
                <a:alphaOff val="0"/>
                <a:shade val="93000"/>
                <a:satMod val="130000"/>
              </a:schemeClr>
            </a:gs>
            <a:gs pos="100000">
              <a:schemeClr val="accent3">
                <a:hueOff val="10625249"/>
                <a:satOff val="-15942"/>
                <a:lumOff val="-25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36C70F-79C0-4C24-97AB-8F5B87FC7D80}">
      <dsp:nvSpPr>
        <dsp:cNvPr id="0" name=""/>
        <dsp:cNvSpPr/>
      </dsp:nvSpPr>
      <dsp:spPr>
        <a:xfrm>
          <a:off x="4160603" y="200795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67C0B-1064-46C8-9A81-36ECEDC3F621}">
      <dsp:nvSpPr>
        <dsp:cNvPr id="0" name=""/>
        <dsp:cNvSpPr/>
      </dsp:nvSpPr>
      <dsp:spPr>
        <a:xfrm rot="16200000">
          <a:off x="815189" y="375871"/>
          <a:ext cx="2796454" cy="354206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77800" rIns="160020" bIns="17780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  chránit investice tvůrců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  podporovat tvůrčí činnost</a:t>
          </a:r>
          <a:endParaRPr lang="en-US" sz="2000" kern="1200" dirty="0"/>
        </a:p>
      </dsp:txBody>
      <dsp:txXfrm rot="5400000">
        <a:off x="578920" y="885212"/>
        <a:ext cx="3405528" cy="2523382"/>
      </dsp:txXfrm>
    </dsp:sp>
    <dsp:sp modelId="{AA84B81F-C551-46D9-96BE-88B0734D1E44}">
      <dsp:nvSpPr>
        <dsp:cNvPr id="0" name=""/>
        <dsp:cNvSpPr/>
      </dsp:nvSpPr>
      <dsp:spPr>
        <a:xfrm rot="5400000">
          <a:off x="4598414" y="337070"/>
          <a:ext cx="2796454" cy="361966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-13089513"/>
            <a:satOff val="-703"/>
            <a:lumOff val="113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    přispívat k tomu, </a:t>
          </a:r>
          <a:br>
            <a:rPr lang="cs-CZ" sz="2000" kern="1200" dirty="0" smtClean="0"/>
          </a:br>
          <a:r>
            <a:rPr lang="cs-CZ" sz="2000" kern="1200" dirty="0" smtClean="0"/>
            <a:t>    aby byla autorská tvorba      </a:t>
          </a:r>
          <a:br>
            <a:rPr lang="cs-CZ" sz="2000" kern="1200" dirty="0" smtClean="0"/>
          </a:br>
          <a:r>
            <a:rPr lang="cs-CZ" sz="2000" kern="1200" dirty="0" smtClean="0"/>
            <a:t>    prospěšná společnosti</a:t>
          </a:r>
          <a:endParaRPr lang="en-US" sz="2000" kern="1200" dirty="0"/>
        </a:p>
      </dsp:txBody>
      <dsp:txXfrm rot="-5400000">
        <a:off x="4186808" y="885212"/>
        <a:ext cx="3483131" cy="2523382"/>
      </dsp:txXfrm>
    </dsp:sp>
    <dsp:sp modelId="{AE111908-FB5F-4B64-92DF-AB3E9E836B1E}">
      <dsp:nvSpPr>
        <dsp:cNvPr id="0" name=""/>
        <dsp:cNvSpPr/>
      </dsp:nvSpPr>
      <dsp:spPr>
        <a:xfrm>
          <a:off x="3201960" y="0"/>
          <a:ext cx="1786529" cy="1786442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E8E5B-ED0A-434C-8CDE-89E15FE96C9D}">
      <dsp:nvSpPr>
        <dsp:cNvPr id="0" name=""/>
        <dsp:cNvSpPr/>
      </dsp:nvSpPr>
      <dsp:spPr>
        <a:xfrm rot="10800000">
          <a:off x="3201960" y="2563307"/>
          <a:ext cx="1786529" cy="1786442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30595-25CF-489C-AD4C-430A54BCBDBC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8EF5BF-E37C-4AD4-8E23-43BB257287AF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95F44-7440-44AF-9AD8-4EF90675018F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legislativní</a:t>
          </a:r>
          <a:br>
            <a:rPr lang="cs-CZ" sz="1800" kern="1200" dirty="0" smtClean="0"/>
          </a:br>
          <a:r>
            <a:rPr lang="cs-CZ" sz="1800" kern="1200" dirty="0" smtClean="0"/>
            <a:t>ochrana</a:t>
          </a:r>
          <a:endParaRPr lang="en-US" sz="1800" kern="1200" dirty="0"/>
        </a:p>
      </dsp:txBody>
      <dsp:txXfrm>
        <a:off x="1524000" y="3276600"/>
        <a:ext cx="3048000" cy="762000"/>
      </dsp:txXfrm>
    </dsp:sp>
    <dsp:sp modelId="{A3A33BE1-FDDA-4646-AAD2-43A588DC5789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err="1" smtClean="0"/>
            <a:t>zveřejnitel</a:t>
          </a:r>
          <a:endParaRPr lang="en-US" sz="1400" kern="1200" dirty="0"/>
        </a:p>
      </dsp:txBody>
      <dsp:txXfrm>
        <a:off x="2763268" y="1558292"/>
        <a:ext cx="808224" cy="808224"/>
      </dsp:txXfrm>
    </dsp:sp>
    <dsp:sp modelId="{4A55A7D5-F33F-47E9-A960-3276F2EFC18D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autor</a:t>
          </a:r>
          <a:endParaRPr lang="en-US" sz="1400" kern="1200" dirty="0"/>
        </a:p>
      </dsp:txBody>
      <dsp:txXfrm>
        <a:off x="1945388" y="700787"/>
        <a:ext cx="808224" cy="808224"/>
      </dsp:txXfrm>
    </dsp:sp>
    <dsp:sp modelId="{1683FFE6-CB67-4A13-AF39-C3C16E26EF85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nakladatel</a:t>
          </a:r>
          <a:endParaRPr lang="en-US" sz="1400" kern="1200" dirty="0"/>
        </a:p>
      </dsp:txBody>
      <dsp:txXfrm>
        <a:off x="3113788" y="424435"/>
        <a:ext cx="808224" cy="808224"/>
      </dsp:txXfrm>
    </dsp:sp>
    <dsp:sp modelId="{4285D746-67F1-4B9B-89EF-5A561B4FC351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5E50C-D501-4733-920B-10B7387A5F11}">
      <dsp:nvSpPr>
        <dsp:cNvPr id="0" name=""/>
        <dsp:cNvSpPr/>
      </dsp:nvSpPr>
      <dsp:spPr>
        <a:xfrm rot="5400000">
          <a:off x="2141885" y="226041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nákup dat</a:t>
          </a:r>
          <a:endParaRPr lang="cs-CZ" sz="1900" kern="1200" dirty="0"/>
        </a:p>
      </dsp:txBody>
      <dsp:txXfrm rot="-5400000">
        <a:off x="2424039" y="353819"/>
        <a:ext cx="842420" cy="968298"/>
      </dsp:txXfrm>
    </dsp:sp>
    <dsp:sp modelId="{CF4A5386-6867-4DD3-972F-FA1DC430170A}">
      <dsp:nvSpPr>
        <dsp:cNvPr id="0" name=""/>
        <dsp:cNvSpPr/>
      </dsp:nvSpPr>
      <dsp:spPr>
        <a:xfrm>
          <a:off x="3494314" y="415949"/>
          <a:ext cx="1569909" cy="84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solidFill>
                <a:schemeClr val="bg1">
                  <a:lumMod val="50000"/>
                </a:schemeClr>
              </a:solidFill>
            </a:rPr>
            <a:t>krádež dat</a:t>
          </a:r>
          <a:endParaRPr lang="cs-CZ" sz="17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94314" y="415949"/>
        <a:ext cx="1569909" cy="844037"/>
      </dsp:txXfrm>
    </dsp:sp>
    <dsp:sp modelId="{E13CEF7F-63C8-49E8-8328-199A3DCE777C}">
      <dsp:nvSpPr>
        <dsp:cNvPr id="0" name=""/>
        <dsp:cNvSpPr/>
      </dsp:nvSpPr>
      <dsp:spPr>
        <a:xfrm rot="5400000">
          <a:off x="820122" y="226041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1102276" y="353819"/>
        <a:ext cx="842420" cy="968298"/>
      </dsp:txXfrm>
    </dsp:sp>
    <dsp:sp modelId="{1F07427A-30D2-4F7D-A954-DF9F01B3E967}">
      <dsp:nvSpPr>
        <dsp:cNvPr id="0" name=""/>
        <dsp:cNvSpPr/>
      </dsp:nvSpPr>
      <dsp:spPr>
        <a:xfrm rot="5400000">
          <a:off x="1478472" y="1420072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vlastní měření</a:t>
          </a:r>
          <a:endParaRPr lang="cs-CZ" sz="1900" kern="1200" dirty="0"/>
        </a:p>
      </dsp:txBody>
      <dsp:txXfrm rot="-5400000">
        <a:off x="1760626" y="1547850"/>
        <a:ext cx="842420" cy="968298"/>
      </dsp:txXfrm>
    </dsp:sp>
    <dsp:sp modelId="{22C33F6F-5955-4C89-B745-E337CD74E410}">
      <dsp:nvSpPr>
        <dsp:cNvPr id="0" name=""/>
        <dsp:cNvSpPr/>
      </dsp:nvSpPr>
      <dsp:spPr>
        <a:xfrm>
          <a:off x="0" y="1609981"/>
          <a:ext cx="1519267" cy="84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solidFill>
                <a:schemeClr val="bg1">
                  <a:lumMod val="50000"/>
                </a:schemeClr>
              </a:solidFill>
            </a:rPr>
            <a:t>digitalizace cizích podkladů</a:t>
          </a:r>
          <a:endParaRPr lang="cs-CZ" sz="17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0" y="1609981"/>
        <a:ext cx="1519267" cy="844037"/>
      </dsp:txXfrm>
    </dsp:sp>
    <dsp:sp modelId="{4CED7AC8-7A5F-42FD-825A-C14B8ACA6D8A}">
      <dsp:nvSpPr>
        <dsp:cNvPr id="0" name=""/>
        <dsp:cNvSpPr/>
      </dsp:nvSpPr>
      <dsp:spPr>
        <a:xfrm rot="5400000">
          <a:off x="2800234" y="1420072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3082388" y="1547850"/>
        <a:ext cx="842420" cy="968298"/>
      </dsp:txXfrm>
    </dsp:sp>
    <dsp:sp modelId="{8406DE31-CEC1-4056-B302-D2328A465862}">
      <dsp:nvSpPr>
        <dsp:cNvPr id="0" name=""/>
        <dsp:cNvSpPr/>
      </dsp:nvSpPr>
      <dsp:spPr>
        <a:xfrm rot="5400000">
          <a:off x="2141885" y="2614104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využití licencí</a:t>
          </a:r>
          <a:endParaRPr lang="cs-CZ" sz="1900" kern="1200" dirty="0"/>
        </a:p>
      </dsp:txBody>
      <dsp:txXfrm rot="-5400000">
        <a:off x="2424039" y="2741882"/>
        <a:ext cx="842420" cy="968298"/>
      </dsp:txXfrm>
    </dsp:sp>
    <dsp:sp modelId="{99E1C439-1104-47C7-AB42-B12DC61230EF}">
      <dsp:nvSpPr>
        <dsp:cNvPr id="0" name=""/>
        <dsp:cNvSpPr/>
      </dsp:nvSpPr>
      <dsp:spPr>
        <a:xfrm>
          <a:off x="3494314" y="2804012"/>
          <a:ext cx="1569909" cy="84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solidFill>
                <a:schemeClr val="bg1">
                  <a:lumMod val="50000"/>
                </a:schemeClr>
              </a:solidFill>
            </a:rPr>
            <a:t>neoprávněné využití WMS</a:t>
          </a:r>
          <a:endParaRPr lang="cs-CZ" sz="17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94314" y="2804012"/>
        <a:ext cx="1569909" cy="844037"/>
      </dsp:txXfrm>
    </dsp:sp>
    <dsp:sp modelId="{2EF92F59-B18B-4CF9-80F3-C0CF24B1CF99}">
      <dsp:nvSpPr>
        <dsp:cNvPr id="0" name=""/>
        <dsp:cNvSpPr/>
      </dsp:nvSpPr>
      <dsp:spPr>
        <a:xfrm rot="5400000">
          <a:off x="820122" y="2614104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1102276" y="2741882"/>
        <a:ext cx="842420" cy="9682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1DA65-7639-443B-8382-A19FE5F624D4}">
      <dsp:nvSpPr>
        <dsp:cNvPr id="0" name=""/>
        <dsp:cNvSpPr/>
      </dsp:nvSpPr>
      <dsp:spPr>
        <a:xfrm>
          <a:off x="2019932" y="1957387"/>
          <a:ext cx="2392362" cy="2392362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AUTORSKÉ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PRÁVO</a:t>
          </a:r>
          <a:endParaRPr lang="cs-CZ" sz="2200" b="1" kern="1200" dirty="0"/>
        </a:p>
      </dsp:txBody>
      <dsp:txXfrm>
        <a:off x="2500903" y="2517786"/>
        <a:ext cx="1430420" cy="1229724"/>
      </dsp:txXfrm>
    </dsp:sp>
    <dsp:sp modelId="{A90ED7C7-DD8A-44F3-A1B7-C53E99A6A355}">
      <dsp:nvSpPr>
        <dsp:cNvPr id="0" name=""/>
        <dsp:cNvSpPr/>
      </dsp:nvSpPr>
      <dsp:spPr>
        <a:xfrm>
          <a:off x="628012" y="1391920"/>
          <a:ext cx="1739900" cy="1739900"/>
        </a:xfrm>
        <a:prstGeom prst="gear6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licence</a:t>
          </a:r>
          <a:endParaRPr lang="cs-CZ" sz="2200" b="1" kern="1200" dirty="0"/>
        </a:p>
      </dsp:txBody>
      <dsp:txXfrm>
        <a:off x="1066037" y="1832592"/>
        <a:ext cx="863850" cy="858556"/>
      </dsp:txXfrm>
    </dsp:sp>
    <dsp:sp modelId="{4DFA0D7A-6EA8-4CDF-9FE3-CFAC777F816C}">
      <dsp:nvSpPr>
        <dsp:cNvPr id="0" name=""/>
        <dsp:cNvSpPr/>
      </dsp:nvSpPr>
      <dsp:spPr>
        <a:xfrm rot="20700000">
          <a:off x="1602534" y="191566"/>
          <a:ext cx="1704746" cy="1704746"/>
        </a:xfrm>
        <a:prstGeom prst="gear6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open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data</a:t>
          </a:r>
          <a:endParaRPr lang="cs-CZ" sz="2200" b="1" kern="1200" dirty="0"/>
        </a:p>
      </dsp:txBody>
      <dsp:txXfrm rot="-20700000">
        <a:off x="1976435" y="565467"/>
        <a:ext cx="956945" cy="956945"/>
      </dsp:txXfrm>
    </dsp:sp>
    <dsp:sp modelId="{745B633D-144E-47CA-B523-5A126C8D3E4D}">
      <dsp:nvSpPr>
        <dsp:cNvPr id="0" name=""/>
        <dsp:cNvSpPr/>
      </dsp:nvSpPr>
      <dsp:spPr>
        <a:xfrm>
          <a:off x="1837683" y="1595413"/>
          <a:ext cx="3062224" cy="3062224"/>
        </a:xfrm>
        <a:prstGeom prst="circularArrow">
          <a:avLst>
            <a:gd name="adj1" fmla="val 4688"/>
            <a:gd name="adj2" fmla="val 299029"/>
            <a:gd name="adj3" fmla="val 2519801"/>
            <a:gd name="adj4" fmla="val 15853467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D4E64-572E-4FA2-ABCF-12B5E34EF7B8}">
      <dsp:nvSpPr>
        <dsp:cNvPr id="0" name=""/>
        <dsp:cNvSpPr/>
      </dsp:nvSpPr>
      <dsp:spPr>
        <a:xfrm>
          <a:off x="319879" y="1006278"/>
          <a:ext cx="2224897" cy="222489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49ACC-A3A0-4127-8DF4-E9A89B71D2D0}">
      <dsp:nvSpPr>
        <dsp:cNvPr id="0" name=""/>
        <dsp:cNvSpPr/>
      </dsp:nvSpPr>
      <dsp:spPr>
        <a:xfrm>
          <a:off x="1208208" y="-182504"/>
          <a:ext cx="2398887" cy="23988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550912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2264156" cy="633756"/>
          </a:xfrm>
          <a:prstGeom prst="rect">
            <a:avLst/>
          </a:prstGeom>
        </p:spPr>
      </p:pic>
      <p:pic>
        <p:nvPicPr>
          <p:cNvPr id="8" name="Picture 2" descr="http://www.tacr.cz/images/loga/logo_omeg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12"/>
            <a:ext cx="154919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 userDrawn="1"/>
        </p:nvSpPr>
        <p:spPr>
          <a:xfrm>
            <a:off x="107504" y="0"/>
            <a:ext cx="228600" cy="5141208"/>
          </a:xfrm>
          <a:prstGeom prst="rect">
            <a:avLst/>
          </a:prstGeom>
          <a:solidFill>
            <a:schemeClr val="tx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107504" y="5231440"/>
            <a:ext cx="228600" cy="16265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2123728" y="613017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Tato prezentace je součástí projektu  TD020320</a:t>
            </a:r>
          </a:p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Zvýšení efektivity ochrany autorských práv v kartografii a geoinformatice.</a:t>
            </a:r>
          </a:p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Projekt je realizován za finanční podpory TA ČR.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895A-F83B-4C58-A129-0663BE513A3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římá spojnice 7"/>
          <p:cNvSpPr>
            <a:spLocks noChangeShapeType="1"/>
          </p:cNvSpPr>
          <p:nvPr userDrawn="1"/>
        </p:nvSpPr>
        <p:spPr bwMode="auto">
          <a:xfrm>
            <a:off x="457200" y="602128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19539"/>
            <a:ext cx="2264156" cy="633756"/>
          </a:xfrm>
          <a:prstGeom prst="rect">
            <a:avLst/>
          </a:prstGeom>
        </p:spPr>
      </p:pic>
      <p:pic>
        <p:nvPicPr>
          <p:cNvPr id="10" name="Picture 2" descr="http://www.tacr.cz/images/loga/logo_omeg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220393"/>
            <a:ext cx="154919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 userDrawn="1"/>
        </p:nvSpPr>
        <p:spPr>
          <a:xfrm>
            <a:off x="2627784" y="6125739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Tato prezentace je součástí projektu  TD020320</a:t>
            </a:r>
          </a:p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Zvýšení efektivity ochrany autorských práv v kartografii a geoinformatice.</a:t>
            </a:r>
          </a:p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Projekt je realizován za finanční spoluúčasti TA ČR.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31" name="Picture 7" descr="C:\Users\Alenka\AppData\Local\Microsoft\Windows\Temporary Internet Files\Content.IE5\EAKONO4P\MC900072696[1]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80" y="1340767"/>
            <a:ext cx="82399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12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27784" y="6246465"/>
            <a:ext cx="4680520" cy="57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Tato prezentace je součástí projektu  TD020320</a:t>
            </a:r>
          </a:p>
          <a:p>
            <a:r>
              <a:rPr lang="cs-CZ" dirty="0" smtClean="0"/>
              <a:t>Zvýšení efektivity ochrany autorských práv v kartografii a geoinformatice.</a:t>
            </a:r>
          </a:p>
          <a:p>
            <a:r>
              <a:rPr lang="pl-PL" dirty="0" smtClean="0"/>
              <a:t>Projekt je realizován za finanční spoluúčasti TA ČR.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21588" y="4462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F895A-F83B-4C58-A129-0663BE513A3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Přímá spojnice 6"/>
          <p:cNvSpPr>
            <a:spLocks noChangeShapeType="1"/>
          </p:cNvSpPr>
          <p:nvPr userDrawn="1"/>
        </p:nvSpPr>
        <p:spPr bwMode="auto">
          <a:xfrm>
            <a:off x="457200" y="602128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014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0080" y="2420888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Autorské právo</a:t>
            </a:r>
            <a:endParaRPr lang="en-GB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31640" y="4102224"/>
            <a:ext cx="7160840" cy="1270992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RNDr. Alena Vondráková, </a:t>
            </a:r>
            <a:r>
              <a:rPr lang="cs-CZ" sz="2400" dirty="0" smtClean="0"/>
              <a:t>Ph.D.</a:t>
            </a:r>
            <a:endParaRPr lang="cs-CZ" sz="2400" dirty="0" smtClean="0"/>
          </a:p>
          <a:p>
            <a:r>
              <a:rPr lang="cs-CZ" sz="2400" dirty="0" smtClean="0"/>
              <a:t>alena.vondrakova@upol.cz</a:t>
            </a:r>
            <a:endParaRPr lang="cs-CZ" sz="2400" dirty="0" smtClean="0"/>
          </a:p>
          <a:p>
            <a:r>
              <a:rPr lang="cs-CZ" sz="2400" dirty="0" smtClean="0">
                <a:solidFill>
                  <a:schemeClr val="accent1"/>
                </a:solidFill>
              </a:rPr>
              <a:t>Katedra geoinformatiky, Univerzita Palackého v Olomouci</a:t>
            </a:r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1347"/>
            <a:ext cx="5616624" cy="92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85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Šipka dolů 9"/>
          <p:cNvSpPr/>
          <p:nvPr/>
        </p:nvSpPr>
        <p:spPr>
          <a:xfrm>
            <a:off x="251520" y="1700808"/>
            <a:ext cx="3096344" cy="4248473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461142"/>
              </p:ext>
            </p:extLst>
          </p:nvPr>
        </p:nvGraphicFramePr>
        <p:xfrm>
          <a:off x="2915816" y="1772816"/>
          <a:ext cx="7056784" cy="4133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Jak souvisejí autorská práva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se zpracováním prostorových dat?</a:t>
            </a:r>
            <a:endParaRPr lang="en-GB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b="1" dirty="0" smtClean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395536" y="1700808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/>
              <a:t>autorská a vlastnická</a:t>
            </a:r>
            <a:br>
              <a:rPr lang="cs-CZ" sz="2200" dirty="0" smtClean="0"/>
            </a:br>
            <a:r>
              <a:rPr lang="cs-CZ" sz="2200" dirty="0" smtClean="0"/>
              <a:t>práva na </a:t>
            </a:r>
            <a:r>
              <a:rPr lang="cs-CZ" sz="2200" b="1" dirty="0" smtClean="0"/>
              <a:t>data/vrstvy</a:t>
            </a:r>
            <a:endParaRPr lang="cs-CZ" sz="2200" b="1" dirty="0" smtClean="0"/>
          </a:p>
          <a:p>
            <a:r>
              <a:rPr lang="cs-CZ" sz="2200" dirty="0" smtClean="0"/>
              <a:t>autorská práva</a:t>
            </a:r>
            <a:br>
              <a:rPr lang="cs-CZ" sz="2200" dirty="0" smtClean="0"/>
            </a:br>
            <a:r>
              <a:rPr lang="cs-CZ" sz="2200" dirty="0" smtClean="0"/>
              <a:t>na </a:t>
            </a:r>
            <a:r>
              <a:rPr lang="cs-CZ" sz="2200" b="1" dirty="0" smtClean="0"/>
              <a:t>software</a:t>
            </a:r>
          </a:p>
          <a:p>
            <a:r>
              <a:rPr lang="cs-CZ" sz="2200" dirty="0" smtClean="0"/>
              <a:t>autorská práva </a:t>
            </a:r>
            <a:br>
              <a:rPr lang="cs-CZ" sz="2200" dirty="0" smtClean="0"/>
            </a:br>
            <a:r>
              <a:rPr lang="cs-CZ" sz="2200" dirty="0" smtClean="0"/>
              <a:t>na grafiku, </a:t>
            </a:r>
            <a:r>
              <a:rPr lang="cs-CZ" sz="2200" b="1" dirty="0" smtClean="0"/>
              <a:t>design</a:t>
            </a:r>
            <a:r>
              <a:rPr lang="cs-CZ" sz="2200" dirty="0" smtClean="0"/>
              <a:t>…</a:t>
            </a:r>
          </a:p>
          <a:p>
            <a:r>
              <a:rPr lang="cs-CZ" sz="2200" dirty="0" smtClean="0"/>
              <a:t>autorská práva</a:t>
            </a:r>
            <a:br>
              <a:rPr lang="cs-CZ" sz="2200" dirty="0" smtClean="0"/>
            </a:br>
            <a:r>
              <a:rPr lang="cs-CZ" sz="2200" dirty="0" smtClean="0"/>
              <a:t>na </a:t>
            </a:r>
            <a:r>
              <a:rPr lang="cs-CZ" sz="2200" b="1" dirty="0" smtClean="0"/>
              <a:t>znakový </a:t>
            </a:r>
            <a:r>
              <a:rPr lang="cs-CZ" sz="2200" b="1" dirty="0" smtClean="0"/>
              <a:t>klíč </a:t>
            </a:r>
            <a:r>
              <a:rPr lang="cs-CZ" sz="2200" dirty="0" smtClean="0"/>
              <a:t>mapy</a:t>
            </a:r>
            <a:endParaRPr lang="cs-CZ" sz="2200" dirty="0" smtClean="0"/>
          </a:p>
          <a:p>
            <a:r>
              <a:rPr lang="cs-CZ" sz="2200" dirty="0" smtClean="0"/>
              <a:t>práva na</a:t>
            </a:r>
            <a:r>
              <a:rPr lang="cs-CZ" sz="2200" b="1" dirty="0" smtClean="0"/>
              <a:t> </a:t>
            </a:r>
            <a:r>
              <a:rPr lang="cs-CZ" sz="2200" b="1" dirty="0" smtClean="0"/>
              <a:t>výslednou </a:t>
            </a:r>
            <a:r>
              <a:rPr lang="cs-CZ" sz="2200" b="1" dirty="0" smtClean="0"/>
              <a:t>mapu</a:t>
            </a:r>
            <a:r>
              <a:rPr lang="cs-CZ" sz="2200" b="1" dirty="0"/>
              <a:t/>
            </a:r>
            <a:br>
              <a:rPr lang="cs-CZ" sz="2200" b="1" dirty="0"/>
            </a:br>
            <a:r>
              <a:rPr lang="cs-CZ" sz="2200" dirty="0" smtClean="0"/>
              <a:t>nebo </a:t>
            </a:r>
            <a:r>
              <a:rPr lang="cs-CZ" sz="2200" b="1" dirty="0" smtClean="0"/>
              <a:t>aplikaci</a:t>
            </a:r>
          </a:p>
          <a:p>
            <a:r>
              <a:rPr lang="cs-CZ" sz="2200" dirty="0" smtClean="0"/>
              <a:t>a další...</a:t>
            </a:r>
          </a:p>
        </p:txBody>
      </p:sp>
    </p:spTree>
    <p:extLst>
      <p:ext uri="{BB962C8B-B14F-4D97-AF65-F5344CB8AC3E}">
        <p14:creationId xmlns:p14="http://schemas.microsoft.com/office/powerpoint/2010/main" val="3053766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souvisejí autorská práva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kartografií a geoinformatikou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většina prací v kartografii a geoinformatice</a:t>
            </a:r>
            <a:br>
              <a:rPr lang="cs-CZ" dirty="0" smtClean="0"/>
            </a:br>
            <a:r>
              <a:rPr lang="cs-CZ" dirty="0" smtClean="0"/>
              <a:t>využívá již </a:t>
            </a:r>
            <a:r>
              <a:rPr lang="cs-CZ" b="1" dirty="0" smtClean="0"/>
              <a:t>existující data</a:t>
            </a:r>
          </a:p>
          <a:p>
            <a:r>
              <a:rPr lang="cs-CZ" dirty="0" smtClean="0"/>
              <a:t>ke zpracování je potřeba </a:t>
            </a:r>
            <a:r>
              <a:rPr lang="cs-CZ" b="1" dirty="0" smtClean="0"/>
              <a:t>softwarové vybavení</a:t>
            </a:r>
            <a:r>
              <a:rPr lang="cs-CZ" dirty="0" smtClean="0"/>
              <a:t>    </a:t>
            </a:r>
          </a:p>
          <a:p>
            <a:r>
              <a:rPr lang="cs-CZ" dirty="0" smtClean="0"/>
              <a:t>výstupem je </a:t>
            </a:r>
            <a:r>
              <a:rPr lang="cs-CZ" b="1" dirty="0" smtClean="0"/>
              <a:t>vědecký objev</a:t>
            </a:r>
            <a:r>
              <a:rPr lang="cs-CZ" dirty="0" smtClean="0"/>
              <a:t>, </a:t>
            </a:r>
            <a:r>
              <a:rPr lang="cs-CZ" b="1" dirty="0" smtClean="0"/>
              <a:t>kartografická vizualizace</a:t>
            </a:r>
            <a:r>
              <a:rPr lang="cs-CZ" dirty="0" smtClean="0"/>
              <a:t>, </a:t>
            </a:r>
            <a:r>
              <a:rPr lang="cs-CZ" b="1" dirty="0" smtClean="0"/>
              <a:t>databáze</a:t>
            </a:r>
            <a:r>
              <a:rPr lang="cs-CZ" dirty="0" smtClean="0"/>
              <a:t>,</a:t>
            </a:r>
            <a:r>
              <a:rPr lang="cs-CZ" dirty="0"/>
              <a:t> </a:t>
            </a:r>
            <a:r>
              <a:rPr lang="cs-CZ" b="1" dirty="0" smtClean="0"/>
              <a:t>specializovaná mapa</a:t>
            </a:r>
            <a:r>
              <a:rPr lang="cs-CZ" dirty="0" smtClean="0"/>
              <a:t>, </a:t>
            </a:r>
            <a:r>
              <a:rPr lang="cs-CZ" b="1" dirty="0" smtClean="0"/>
              <a:t>programové nadstavby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b="1" dirty="0" smtClean="0"/>
              <a:t>aplikace</a:t>
            </a:r>
            <a:r>
              <a:rPr lang="cs-CZ" dirty="0" smtClean="0"/>
              <a:t> a další</a:t>
            </a:r>
          </a:p>
          <a:p>
            <a:r>
              <a:rPr lang="cs-CZ" dirty="0" smtClean="0"/>
              <a:t>výsledky svého snažení publikujeme neveřejně nebo </a:t>
            </a:r>
            <a:r>
              <a:rPr lang="cs-CZ" b="1" dirty="0" smtClean="0"/>
              <a:t>veřejně</a:t>
            </a:r>
          </a:p>
          <a:p>
            <a:pPr marL="0" indent="0">
              <a:buNone/>
            </a:pPr>
            <a:endParaRPr lang="cs-CZ" sz="1200" dirty="0" smtClean="0">
              <a:latin typeface="Trebuchet MS" pitchFamily="34" charset="0"/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  <a:latin typeface="Trebuchet MS" pitchFamily="34" charset="0"/>
              </a:rPr>
              <a:t>AUTORSKÉ PRÁVO NEZNAMENÁ JEN OMEZENÍ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  <a:latin typeface="Trebuchet MS" pitchFamily="34" charset="0"/>
              </a:rPr>
              <a:t>ALE I OCHRANU NAŠÍ PRÁCE</a:t>
            </a:r>
            <a:endParaRPr lang="cs-CZ" dirty="0">
              <a:solidFill>
                <a:schemeClr val="tx2"/>
              </a:solidFill>
              <a:latin typeface="Trebuchet MS" pitchFamily="34" charset="0"/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icture 2" descr="C:\Users\Alenka\AppData\Local\Microsoft\Windows\Temporary Internet Files\Content.IE5\6SV5M11F\MC9004421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28800"/>
            <a:ext cx="18446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lenka\AppData\Local\Microsoft\Windows\Temporary Internet Files\Content.IE5\EAKONO4P\MC9004419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911350" cy="6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lenka\AppData\Local\Microsoft\Windows\Temporary Internet Files\Content.IE5\QX3M99FA\MC90044198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91682"/>
            <a:ext cx="18923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257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cílem?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783995"/>
              </p:ext>
            </p:extLst>
          </p:nvPr>
        </p:nvGraphicFramePr>
        <p:xfrm>
          <a:off x="457200" y="1600200"/>
          <a:ext cx="8229600" cy="4349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4790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5"/>
            <a:ext cx="8424614" cy="4896966"/>
          </a:xfrm>
        </p:spPr>
        <p:txBody>
          <a:bodyPr/>
          <a:lstStyle/>
          <a:p>
            <a:pPr eaLnBrk="1" hangingPunct="1">
              <a:defRPr/>
            </a:pPr>
            <a:r>
              <a:rPr lang="cs-CZ" sz="2200" b="1" dirty="0" smtClean="0">
                <a:latin typeface="+mj-lt"/>
              </a:rPr>
              <a:t>krádež</a:t>
            </a:r>
            <a:r>
              <a:rPr lang="cs-CZ" sz="2200" dirty="0" smtClean="0">
                <a:latin typeface="+mj-lt"/>
              </a:rPr>
              <a:t> dat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+mj-lt"/>
              </a:rPr>
              <a:t>zneužití</a:t>
            </a:r>
            <a:r>
              <a:rPr lang="cs-CZ" sz="2200" dirty="0" smtClean="0">
                <a:latin typeface="+mj-lt"/>
              </a:rPr>
              <a:t> datových vrstev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+mj-lt"/>
              </a:rPr>
              <a:t>zneužití</a:t>
            </a:r>
            <a:r>
              <a:rPr lang="cs-CZ" sz="2200" dirty="0" smtClean="0">
                <a:latin typeface="+mj-lt"/>
              </a:rPr>
              <a:t> softwaru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+mj-lt"/>
              </a:rPr>
              <a:t>zneužití</a:t>
            </a:r>
            <a:r>
              <a:rPr lang="cs-CZ" sz="2200" dirty="0" smtClean="0">
                <a:latin typeface="+mj-lt"/>
              </a:rPr>
              <a:t> vizualizací (mapy, náhledy, WMS, apod.)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+mj-lt"/>
              </a:rPr>
              <a:t>zneužití</a:t>
            </a:r>
            <a:r>
              <a:rPr lang="cs-CZ" sz="2200" dirty="0" smtClean="0">
                <a:latin typeface="+mj-lt"/>
              </a:rPr>
              <a:t> výsledků analýz</a:t>
            </a:r>
          </a:p>
          <a:p>
            <a:pPr eaLnBrk="1" hangingPunct="1">
              <a:defRPr/>
            </a:pPr>
            <a:endParaRPr lang="cs-CZ" sz="2200" dirty="0" smtClean="0">
              <a:latin typeface="+mj-lt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sz="2200" dirty="0" smtClean="0">
                <a:latin typeface="+mj-lt"/>
              </a:rPr>
              <a:t>ale také…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+mj-lt"/>
              </a:rPr>
              <a:t>neoprávněné užití </a:t>
            </a:r>
            <a:r>
              <a:rPr lang="cs-CZ" sz="2200" dirty="0" smtClean="0">
                <a:latin typeface="+mj-lt"/>
              </a:rPr>
              <a:t>díla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+mj-lt"/>
              </a:rPr>
              <a:t>nevědomé porušení </a:t>
            </a:r>
            <a:r>
              <a:rPr lang="cs-CZ" sz="2200" dirty="0" smtClean="0">
                <a:latin typeface="+mj-lt"/>
              </a:rPr>
              <a:t>autorsko-právní ochrany</a:t>
            </a:r>
          </a:p>
          <a:p>
            <a:pPr eaLnBrk="1" hangingPunct="1">
              <a:defRPr/>
            </a:pPr>
            <a:r>
              <a:rPr lang="cs-CZ" sz="2200" dirty="0" smtClean="0">
                <a:latin typeface="+mj-lt"/>
              </a:rPr>
              <a:t>ochrana </a:t>
            </a:r>
            <a:r>
              <a:rPr lang="cs-CZ" sz="2200" b="1" dirty="0" smtClean="0">
                <a:latin typeface="+mj-lt"/>
              </a:rPr>
              <a:t>ekonomických investic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+mj-lt"/>
              </a:rPr>
              <a:t>průmyslová práva</a:t>
            </a:r>
            <a:r>
              <a:rPr lang="cs-CZ" sz="2200" dirty="0" smtClean="0">
                <a:latin typeface="+mj-lt"/>
              </a:rPr>
              <a:t>, užitné vzory a další…</a:t>
            </a:r>
          </a:p>
          <a:p>
            <a:pPr eaLnBrk="1" hangingPunct="1">
              <a:defRPr/>
            </a:pPr>
            <a:endParaRPr lang="cs-CZ" sz="2200" dirty="0" smtClean="0">
              <a:latin typeface="+mj-lt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Nejčastěji řešené problémy</a:t>
            </a:r>
            <a:endParaRPr lang="cs-CZ" dirty="0"/>
          </a:p>
        </p:txBody>
      </p:sp>
      <p:pic>
        <p:nvPicPr>
          <p:cNvPr id="10242" name="Picture 2" descr="C:\Users\Alenka\AppData\Local\Microsoft\Windows\Temporary Internet Files\Content.IE5\QX3M99FA\MC9004419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56992"/>
            <a:ext cx="1302519" cy="132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0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dílo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je </a:t>
            </a:r>
            <a:r>
              <a:rPr lang="cs-CZ" sz="2200" b="1" dirty="0" smtClean="0"/>
              <a:t>vymezeno</a:t>
            </a:r>
            <a:r>
              <a:rPr lang="cs-CZ" sz="2200" dirty="0" smtClean="0"/>
              <a:t> pozitivní definicí (§2 odst. 1–5 AZ), negativní definicí (§2 odst. 6) a jsou stanoveny výjimky z ochrany (§3)</a:t>
            </a:r>
          </a:p>
          <a:p>
            <a:endParaRPr lang="cs-CZ" sz="2200" dirty="0" smtClean="0"/>
          </a:p>
          <a:p>
            <a:r>
              <a:rPr lang="cs-CZ" sz="2200" b="1" dirty="0" smtClean="0"/>
              <a:t>Autorským dílem je</a:t>
            </a:r>
            <a:r>
              <a:rPr lang="cs-CZ" sz="2200" dirty="0" smtClean="0"/>
              <a:t>:</a:t>
            </a:r>
          </a:p>
          <a:p>
            <a:pPr lvl="1"/>
            <a:r>
              <a:rPr lang="cs-CZ" altLang="en-US" sz="2000" dirty="0"/>
              <a:t>dílo literární a jiné dílo umělecké a dílo vědecké </a:t>
            </a:r>
            <a:endParaRPr lang="cs-CZ" altLang="en-US" sz="2000" dirty="0" smtClean="0"/>
          </a:p>
          <a:p>
            <a:pPr lvl="1"/>
            <a:r>
              <a:rPr lang="cs-CZ" altLang="en-US" sz="2000" dirty="0" smtClean="0"/>
              <a:t>jedinečný </a:t>
            </a:r>
            <a:r>
              <a:rPr lang="cs-CZ" altLang="en-US" sz="2000" dirty="0"/>
              <a:t>výsledek tvůrčí činnosti autora (fyzické </a:t>
            </a:r>
            <a:r>
              <a:rPr lang="cs-CZ" altLang="en-US" sz="2000" dirty="0" smtClean="0"/>
              <a:t>osoby) vyjádřený </a:t>
            </a:r>
            <a:r>
              <a:rPr lang="cs-CZ" altLang="en-US" sz="2000" dirty="0"/>
              <a:t>v jakékoli objektivně vnímatelné podobě (trvale nebo dočasně</a:t>
            </a:r>
            <a:r>
              <a:rPr lang="cs-CZ" altLang="en-US" sz="2000" dirty="0" smtClean="0"/>
              <a:t>) bez </a:t>
            </a:r>
            <a:r>
              <a:rPr lang="cs-CZ" altLang="en-US" sz="2000" dirty="0"/>
              <a:t>ohledu na rozsah, účel nebo </a:t>
            </a:r>
            <a:r>
              <a:rPr lang="cs-CZ" altLang="en-US" sz="2000" dirty="0" smtClean="0"/>
              <a:t>význam</a:t>
            </a:r>
          </a:p>
          <a:p>
            <a:pPr lvl="1"/>
            <a:r>
              <a:rPr lang="cs-CZ" sz="2000" dirty="0" smtClean="0"/>
              <a:t>např. dílo slovesné, audiovizuální, výtvarné, </a:t>
            </a:r>
            <a:r>
              <a:rPr lang="cs-CZ" sz="2000" b="1" dirty="0" smtClean="0"/>
              <a:t>kartografické</a:t>
            </a:r>
            <a:r>
              <a:rPr lang="cs-CZ" sz="2000" dirty="0" smtClean="0"/>
              <a:t>, ...</a:t>
            </a:r>
          </a:p>
          <a:p>
            <a:pPr lvl="1"/>
            <a:r>
              <a:rPr lang="cs-CZ" sz="2000" dirty="0" smtClean="0"/>
              <a:t>za autorské dílo se považuje i </a:t>
            </a:r>
            <a:r>
              <a:rPr lang="cs-CZ" sz="2000" b="1" dirty="0" smtClean="0"/>
              <a:t>software</a:t>
            </a:r>
            <a:r>
              <a:rPr lang="cs-CZ" sz="2000" dirty="0" smtClean="0"/>
              <a:t>, </a:t>
            </a:r>
            <a:r>
              <a:rPr lang="cs-CZ" sz="2000" b="1" dirty="0" smtClean="0"/>
              <a:t>databáze</a:t>
            </a:r>
            <a:r>
              <a:rPr lang="cs-CZ" sz="2000" dirty="0" smtClean="0"/>
              <a:t> a fotografie</a:t>
            </a:r>
          </a:p>
          <a:p>
            <a:pPr lvl="1"/>
            <a:r>
              <a:rPr lang="cs-CZ" sz="2000" dirty="0" smtClean="0"/>
              <a:t>jako autorské dílo je chráněna </a:t>
            </a:r>
            <a:r>
              <a:rPr lang="cs-CZ" sz="2000" b="1" dirty="0" smtClean="0"/>
              <a:t>jakákoliv vývojová fáze </a:t>
            </a:r>
            <a:r>
              <a:rPr lang="cs-CZ" sz="2000" dirty="0" smtClean="0"/>
              <a:t>(tedy i dílo nedokončené), případně zpracování díla jiného (překlad apod.)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8932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dílo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b="1" dirty="0" smtClean="0"/>
              <a:t>Autorským dílem NENÍ</a:t>
            </a:r>
            <a:r>
              <a:rPr lang="cs-CZ" sz="2200" dirty="0" smtClean="0"/>
              <a:t>:</a:t>
            </a:r>
          </a:p>
          <a:p>
            <a:pPr lvl="1"/>
            <a:r>
              <a:rPr lang="cs-CZ" altLang="en-US" sz="2000" dirty="0"/>
              <a:t>nápad, </a:t>
            </a:r>
            <a:r>
              <a:rPr lang="cs-CZ" altLang="en-US" sz="2000" dirty="0" smtClean="0"/>
              <a:t>myšlenka</a:t>
            </a:r>
          </a:p>
          <a:p>
            <a:pPr lvl="1"/>
            <a:r>
              <a:rPr lang="cs-CZ" altLang="en-US" sz="2000" dirty="0" smtClean="0"/>
              <a:t>metoda</a:t>
            </a:r>
            <a:r>
              <a:rPr lang="cs-CZ" altLang="en-US" sz="2000" dirty="0"/>
              <a:t>, princip</a:t>
            </a:r>
            <a:r>
              <a:rPr lang="cs-CZ" altLang="en-US" sz="2000" dirty="0" smtClean="0"/>
              <a:t>, postup</a:t>
            </a:r>
          </a:p>
          <a:p>
            <a:pPr lvl="1"/>
            <a:r>
              <a:rPr lang="cs-CZ" altLang="en-US" sz="2000" dirty="0" smtClean="0"/>
              <a:t>námět </a:t>
            </a:r>
            <a:r>
              <a:rPr lang="cs-CZ" altLang="en-US" sz="2000" dirty="0"/>
              <a:t>(tzv. holý námět</a:t>
            </a:r>
            <a:r>
              <a:rPr lang="cs-CZ" altLang="en-US" sz="2000" dirty="0" smtClean="0"/>
              <a:t>)</a:t>
            </a:r>
          </a:p>
          <a:p>
            <a:pPr lvl="1"/>
            <a:r>
              <a:rPr lang="cs-CZ" altLang="en-US" sz="2000" dirty="0" smtClean="0"/>
              <a:t>denní </a:t>
            </a:r>
            <a:r>
              <a:rPr lang="cs-CZ" altLang="en-US" sz="2000" dirty="0"/>
              <a:t>zpráva, jiný údaj sám o </a:t>
            </a:r>
            <a:r>
              <a:rPr lang="cs-CZ" altLang="en-US" sz="2000" dirty="0" smtClean="0"/>
              <a:t>sobě</a:t>
            </a:r>
          </a:p>
          <a:p>
            <a:pPr lvl="1"/>
            <a:r>
              <a:rPr lang="cs-CZ" altLang="en-US" sz="2000" dirty="0" smtClean="0"/>
              <a:t>objev</a:t>
            </a:r>
            <a:r>
              <a:rPr lang="cs-CZ" altLang="en-US" sz="2000" dirty="0"/>
              <a:t>, vědecká </a:t>
            </a:r>
            <a:r>
              <a:rPr lang="cs-CZ" altLang="en-US" sz="2000" dirty="0" smtClean="0"/>
              <a:t>teorie</a:t>
            </a:r>
          </a:p>
          <a:p>
            <a:pPr lvl="1"/>
            <a:r>
              <a:rPr lang="cs-CZ" altLang="en-US" sz="2000" dirty="0" smtClean="0"/>
              <a:t>matematický </a:t>
            </a:r>
            <a:r>
              <a:rPr lang="cs-CZ" altLang="en-US" sz="2000" dirty="0"/>
              <a:t>a obdobný vzorec, </a:t>
            </a:r>
            <a:endParaRPr lang="cs-CZ" altLang="en-US" sz="2000" dirty="0" smtClean="0"/>
          </a:p>
          <a:p>
            <a:pPr lvl="1"/>
            <a:r>
              <a:rPr lang="cs-CZ" altLang="en-US" sz="2000" dirty="0" smtClean="0"/>
              <a:t>statistický </a:t>
            </a:r>
            <a:r>
              <a:rPr lang="cs-CZ" altLang="en-US" sz="2000" dirty="0"/>
              <a:t>graf a podobný předmět sám o </a:t>
            </a:r>
            <a:r>
              <a:rPr lang="cs-CZ" altLang="en-US" sz="2000" dirty="0" smtClean="0"/>
              <a:t>sobě</a:t>
            </a:r>
          </a:p>
          <a:p>
            <a:r>
              <a:rPr lang="cs-CZ" sz="2200" dirty="0" smtClean="0"/>
              <a:t>jsou stanoveny </a:t>
            </a:r>
            <a:r>
              <a:rPr lang="cs-CZ" sz="2200" b="1" dirty="0" smtClean="0"/>
              <a:t>výjimky z autorského práva </a:t>
            </a:r>
            <a:r>
              <a:rPr lang="cs-CZ" sz="2200" dirty="0" smtClean="0"/>
              <a:t>ve veřejném zájmu</a:t>
            </a:r>
          </a:p>
          <a:p>
            <a:pPr lvl="1"/>
            <a:r>
              <a:rPr lang="cs-CZ" altLang="en-US" sz="2000" dirty="0"/>
              <a:t>úřední </a:t>
            </a:r>
            <a:r>
              <a:rPr lang="cs-CZ" altLang="en-US" sz="2000" dirty="0" smtClean="0"/>
              <a:t>dílo – právní </a:t>
            </a:r>
            <a:r>
              <a:rPr lang="cs-CZ" altLang="en-US" sz="2000" dirty="0"/>
              <a:t>předpis, rozhodnutí, veřejná listina, veřejně přístupný rejstřík, návrh úředního díla, úřední překlady úředních děl, sněmovní a senátní publikace, obecní kroniky, státní </a:t>
            </a:r>
            <a:r>
              <a:rPr lang="cs-CZ" altLang="en-US" sz="2000" dirty="0" smtClean="0"/>
              <a:t>symboly aj.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0502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autorského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b="1" dirty="0" smtClean="0"/>
              <a:t>neformálnost</a:t>
            </a:r>
            <a:endParaRPr lang="cs-CZ" altLang="en-US" b="1" dirty="0"/>
          </a:p>
          <a:p>
            <a:r>
              <a:rPr lang="cs-CZ" altLang="en-US" dirty="0" smtClean="0"/>
              <a:t>nepřevoditelnost </a:t>
            </a:r>
            <a:r>
              <a:rPr lang="cs-CZ" altLang="en-US" b="1" dirty="0"/>
              <a:t>osobnostních práv</a:t>
            </a:r>
          </a:p>
          <a:p>
            <a:r>
              <a:rPr lang="cs-CZ" altLang="en-US" b="1" dirty="0" smtClean="0"/>
              <a:t>autorství</a:t>
            </a:r>
            <a:r>
              <a:rPr lang="cs-CZ" altLang="en-US" dirty="0" smtClean="0"/>
              <a:t> </a:t>
            </a:r>
          </a:p>
          <a:p>
            <a:endParaRPr lang="cs-CZ" dirty="0"/>
          </a:p>
          <a:p>
            <a:r>
              <a:rPr lang="cs-CZ" sz="2200" dirty="0" smtClean="0"/>
              <a:t>práva se dělí na </a:t>
            </a:r>
            <a:r>
              <a:rPr lang="cs-CZ" sz="2200" b="1" dirty="0" smtClean="0"/>
              <a:t>osobnostní</a:t>
            </a:r>
            <a:r>
              <a:rPr lang="cs-CZ" sz="2200" dirty="0" smtClean="0"/>
              <a:t> a </a:t>
            </a:r>
            <a:r>
              <a:rPr lang="cs-CZ" sz="2200" b="1" dirty="0" smtClean="0"/>
              <a:t>majetková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Autor</a:t>
            </a:r>
            <a:r>
              <a:rPr lang="cs-CZ" sz="2200" dirty="0" smtClean="0"/>
              <a:t> </a:t>
            </a:r>
            <a:r>
              <a:rPr lang="cs-CZ" sz="2200" dirty="0"/>
              <a:t>je ten, kdo vlastní duševní činností vytvořil autorské dílo (zákon autora přímo nevymezuje). </a:t>
            </a:r>
            <a:r>
              <a:rPr lang="cs-CZ" sz="2200" dirty="0"/>
              <a:t>Autorem může být jen </a:t>
            </a:r>
            <a:r>
              <a:rPr lang="cs-CZ" sz="2200" b="1" dirty="0"/>
              <a:t>fyzická osoba </a:t>
            </a:r>
            <a:r>
              <a:rPr lang="cs-CZ" sz="2200" dirty="0"/>
              <a:t>bez dalších zvláštních požadavků (věk, kvalifikace, způsobilost k právním úkonům ). </a:t>
            </a:r>
            <a:r>
              <a:rPr lang="cs-CZ" sz="2200" dirty="0"/>
              <a:t>Pokud tvoří dílo více autorů, pak se hovoří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o </a:t>
            </a:r>
            <a:r>
              <a:rPr lang="cs-CZ" sz="2200" b="1" dirty="0"/>
              <a:t>spoluautorství</a:t>
            </a:r>
            <a:r>
              <a:rPr lang="cs-CZ" sz="2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646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může být chráněn?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</a:t>
            </a:r>
          </a:p>
          <a:p>
            <a:r>
              <a:rPr lang="cs-CZ" dirty="0" smtClean="0"/>
              <a:t>spoluautoři</a:t>
            </a:r>
          </a:p>
          <a:p>
            <a:r>
              <a:rPr lang="cs-CZ" dirty="0" smtClean="0"/>
              <a:t>výkonný umělec</a:t>
            </a:r>
          </a:p>
          <a:p>
            <a:r>
              <a:rPr lang="cs-CZ" dirty="0" smtClean="0"/>
              <a:t>výrobce záznamu</a:t>
            </a:r>
          </a:p>
          <a:p>
            <a:r>
              <a:rPr lang="cs-CZ" dirty="0" smtClean="0"/>
              <a:t>vysílatel</a:t>
            </a:r>
          </a:p>
          <a:p>
            <a:r>
              <a:rPr lang="cs-CZ" dirty="0" smtClean="0"/>
              <a:t>nakladatel</a:t>
            </a:r>
          </a:p>
          <a:p>
            <a:r>
              <a:rPr lang="cs-CZ" dirty="0" err="1" smtClean="0"/>
              <a:t>zveřejnitel</a:t>
            </a:r>
            <a:endParaRPr lang="cs-CZ" dirty="0" smtClean="0"/>
          </a:p>
          <a:p>
            <a:r>
              <a:rPr lang="cs-CZ" dirty="0" smtClean="0"/>
              <a:t>pořizovatel databáze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50587264"/>
              </p:ext>
            </p:extLst>
          </p:nvPr>
        </p:nvGraphicFramePr>
        <p:xfrm>
          <a:off x="3027295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7072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Osobnostní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en-US" sz="2200" dirty="0" smtClean="0"/>
              <a:t>právo </a:t>
            </a:r>
            <a:r>
              <a:rPr lang="cs-CZ" altLang="en-US" sz="2200" dirty="0"/>
              <a:t>rozhodnout o </a:t>
            </a:r>
            <a:r>
              <a:rPr lang="cs-CZ" altLang="en-US" sz="2200" b="1" dirty="0"/>
              <a:t>zveřejnění svého </a:t>
            </a:r>
            <a:r>
              <a:rPr lang="cs-CZ" altLang="en-US" sz="2200" b="1" dirty="0" smtClean="0"/>
              <a:t>díla</a:t>
            </a:r>
            <a:endParaRPr lang="cs-CZ" altLang="en-US" sz="2200" dirty="0"/>
          </a:p>
          <a:p>
            <a:r>
              <a:rPr lang="cs-CZ" altLang="en-US" sz="2200" dirty="0" smtClean="0"/>
              <a:t>právo </a:t>
            </a:r>
            <a:r>
              <a:rPr lang="cs-CZ" altLang="en-US" sz="2200" b="1" dirty="0"/>
              <a:t>osobovat si autorství</a:t>
            </a:r>
            <a:r>
              <a:rPr lang="cs-CZ" altLang="en-US" sz="2200" dirty="0"/>
              <a:t>, včetně práva rozhodnout, zda a jakým způsobem má být jeho autorství uvedeno při zveřejnění a dalším užití jeho </a:t>
            </a:r>
            <a:r>
              <a:rPr lang="cs-CZ" altLang="en-US" sz="2200" dirty="0" smtClean="0"/>
              <a:t>díla</a:t>
            </a:r>
            <a:endParaRPr lang="cs-CZ" altLang="en-US" sz="2200" dirty="0"/>
          </a:p>
          <a:p>
            <a:r>
              <a:rPr lang="cs-CZ" altLang="en-US" sz="2200" dirty="0" smtClean="0"/>
              <a:t>právo na </a:t>
            </a:r>
            <a:r>
              <a:rPr lang="cs-CZ" altLang="en-US" sz="2200" b="1" dirty="0"/>
              <a:t>nedotknutelnost svého díla</a:t>
            </a:r>
            <a:r>
              <a:rPr lang="cs-CZ" altLang="en-US" sz="2200" dirty="0"/>
              <a:t>, zejména právo udělit svolení k jakékoli změně nebo jinému zásahu do svého díla </a:t>
            </a:r>
          </a:p>
          <a:p>
            <a:r>
              <a:rPr lang="cs-CZ" altLang="en-US" sz="2200" dirty="0" smtClean="0"/>
              <a:t>právo na </a:t>
            </a:r>
            <a:r>
              <a:rPr lang="cs-CZ" altLang="en-US" sz="2200" b="1" dirty="0" smtClean="0"/>
              <a:t>autorský dohled</a:t>
            </a:r>
          </a:p>
          <a:p>
            <a:r>
              <a:rPr lang="cs-CZ" altLang="en-US" sz="2200" dirty="0" smtClean="0"/>
              <a:t>explicitní autorství, technická integrita, morální integrita apod.</a:t>
            </a:r>
            <a:endParaRPr lang="cs-CZ" altLang="en-US" sz="2200" dirty="0"/>
          </a:p>
          <a:p>
            <a:r>
              <a:rPr lang="cs-CZ" altLang="en-US" sz="2200" b="1" dirty="0" smtClean="0"/>
              <a:t>paradox autorského práva</a:t>
            </a:r>
            <a:r>
              <a:rPr lang="cs-CZ" altLang="en-US" sz="2200" dirty="0" smtClean="0"/>
              <a:t>: osobnostních </a:t>
            </a:r>
            <a:r>
              <a:rPr lang="cs-CZ" altLang="en-US" sz="2200" dirty="0"/>
              <a:t>práv se autor nemůže </a:t>
            </a:r>
            <a:r>
              <a:rPr lang="cs-CZ" altLang="en-US" sz="2200" dirty="0" smtClean="0"/>
              <a:t>vzdát, tato </a:t>
            </a:r>
            <a:r>
              <a:rPr lang="cs-CZ" altLang="en-US" sz="2200" dirty="0"/>
              <a:t>práva jsou </a:t>
            </a:r>
            <a:r>
              <a:rPr lang="cs-CZ" altLang="en-US" sz="2200" dirty="0" smtClean="0"/>
              <a:t>nepřevoditelná </a:t>
            </a:r>
            <a:r>
              <a:rPr lang="cs-CZ" altLang="en-US" sz="2200" dirty="0"/>
              <a:t>a smrtí autora </a:t>
            </a:r>
            <a:r>
              <a:rPr lang="cs-CZ" altLang="en-US" sz="2200" dirty="0" smtClean="0"/>
              <a:t>zanikají</a:t>
            </a:r>
          </a:p>
          <a:p>
            <a:r>
              <a:rPr lang="cs-CZ" altLang="en-US" sz="2200" dirty="0" err="1" smtClean="0"/>
              <a:t>anglo</a:t>
            </a:r>
            <a:r>
              <a:rPr lang="cs-CZ" altLang="en-US" sz="2200" dirty="0" smtClean="0"/>
              <a:t>-americký systém osobnostní práva nezavádí</a:t>
            </a:r>
          </a:p>
          <a:p>
            <a:endParaRPr lang="cs-CZ" alt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93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en-US" sz="2200" b="1" dirty="0" smtClean="0"/>
              <a:t>právo </a:t>
            </a:r>
            <a:r>
              <a:rPr lang="cs-CZ" altLang="en-US" sz="2200" b="1" dirty="0"/>
              <a:t>dílo užít </a:t>
            </a:r>
            <a:r>
              <a:rPr lang="cs-CZ" altLang="en-US" sz="2200" dirty="0"/>
              <a:t>v původní nebo </a:t>
            </a:r>
            <a:r>
              <a:rPr lang="cs-CZ" altLang="en-US" sz="2200" dirty="0" smtClean="0"/>
              <a:t>jiné zpracované </a:t>
            </a:r>
            <a:r>
              <a:rPr lang="cs-CZ" altLang="en-US" sz="2200" dirty="0"/>
              <a:t>či jinak změněné podobě, samostatně nebo v souboru anebo ve spojení s jiným dílem či prvky a udělit jiné osobě smlouvou oprávnění k výkonu tohoto </a:t>
            </a:r>
            <a:r>
              <a:rPr lang="cs-CZ" altLang="en-US" sz="2200" dirty="0" smtClean="0"/>
              <a:t>práva</a:t>
            </a:r>
            <a:endParaRPr lang="cs-CZ" altLang="en-US" sz="2200" dirty="0"/>
          </a:p>
          <a:p>
            <a:r>
              <a:rPr lang="cs-CZ" altLang="en-US" sz="2200" dirty="0" smtClean="0"/>
              <a:t>užitím díla je prakticky cokoliv – rozmnožování, distribuce, zpřístupnění veřejnosti, vysílání ve sdělovacím prostředku atd. </a:t>
            </a:r>
          </a:p>
          <a:p>
            <a:r>
              <a:rPr lang="cs-CZ" altLang="en-US" sz="2200" b="1" dirty="0" smtClean="0"/>
              <a:t>právo udělit svolení k užití </a:t>
            </a:r>
            <a:r>
              <a:rPr lang="cs-CZ" altLang="en-US" sz="2200" dirty="0" smtClean="0"/>
              <a:t>jinému subjektu</a:t>
            </a:r>
            <a:endParaRPr lang="cs-CZ" altLang="en-US" sz="2200" dirty="0"/>
          </a:p>
          <a:p>
            <a:r>
              <a:rPr lang="cs-CZ" altLang="en-US" sz="2200" dirty="0" smtClean="0"/>
              <a:t>majetkových </a:t>
            </a:r>
            <a:r>
              <a:rPr lang="cs-CZ" altLang="en-US" sz="2200" dirty="0"/>
              <a:t>práv se autor nemůže </a:t>
            </a:r>
            <a:r>
              <a:rPr lang="cs-CZ" altLang="en-US" sz="2200" dirty="0" smtClean="0"/>
              <a:t>vzdát, </a:t>
            </a:r>
            <a:r>
              <a:rPr lang="cs-CZ" altLang="en-US" sz="2200" dirty="0"/>
              <a:t>tato práva jsou nepřevoditelná a nelze je postihnout výkonem </a:t>
            </a:r>
            <a:r>
              <a:rPr lang="cs-CZ" altLang="en-US" sz="2200" dirty="0" smtClean="0"/>
              <a:t>rozhodnutí, </a:t>
            </a:r>
            <a:br>
              <a:rPr lang="cs-CZ" altLang="en-US" sz="2200" dirty="0" smtClean="0"/>
            </a:br>
            <a:r>
              <a:rPr lang="cs-CZ" altLang="en-US" sz="2200" dirty="0" smtClean="0"/>
              <a:t>post-mortální ochrana trvá </a:t>
            </a:r>
            <a:r>
              <a:rPr lang="cs-CZ" altLang="en-US" sz="2200" b="1" dirty="0" smtClean="0"/>
              <a:t>70 let po smrti autora</a:t>
            </a:r>
            <a:endParaRPr lang="cs-CZ" altLang="en-US" sz="2200" dirty="0" smtClean="0"/>
          </a:p>
          <a:p>
            <a:r>
              <a:rPr lang="cs-CZ" altLang="en-US" sz="2200" dirty="0" smtClean="0"/>
              <a:t>majetková </a:t>
            </a:r>
            <a:r>
              <a:rPr lang="cs-CZ" altLang="en-US" sz="2200" dirty="0"/>
              <a:t>práva jsou </a:t>
            </a:r>
            <a:r>
              <a:rPr lang="cs-CZ" altLang="en-US" sz="2200" b="1" dirty="0"/>
              <a:t>předmětem dědictví</a:t>
            </a:r>
            <a:r>
              <a:rPr lang="cs-CZ" altLang="en-US" sz="2200" dirty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5631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smtClean="0"/>
              <a:t>Práva duševního vlastnictví</a:t>
            </a:r>
            <a:endParaRPr lang="en-GB" sz="32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tradičním soukromoprávním termínem je pojem </a:t>
            </a:r>
            <a:r>
              <a:rPr lang="cs-CZ" sz="2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nehmotné statky</a:t>
            </a:r>
          </a:p>
          <a:p>
            <a:pPr lvl="1"/>
            <a:r>
              <a:rPr lang="en-US" sz="2000" dirty="0" err="1"/>
              <a:t>ryze</a:t>
            </a:r>
            <a:r>
              <a:rPr lang="en-US" sz="2000" dirty="0"/>
              <a:t> </a:t>
            </a:r>
            <a:r>
              <a:rPr lang="en-US" sz="2000" dirty="0" err="1"/>
              <a:t>osobní</a:t>
            </a:r>
            <a:r>
              <a:rPr lang="en-US" sz="2000" dirty="0"/>
              <a:t> (</a:t>
            </a:r>
            <a:r>
              <a:rPr lang="en-US" sz="2000" dirty="0" err="1"/>
              <a:t>nemajetkové</a:t>
            </a:r>
            <a:r>
              <a:rPr lang="en-US" sz="2000" dirty="0"/>
              <a:t>) </a:t>
            </a:r>
            <a:r>
              <a:rPr lang="en-US" sz="2000" dirty="0" err="1"/>
              <a:t>povahy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hodnoty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např</a:t>
            </a:r>
            <a:r>
              <a:rPr lang="en-US" sz="2000" dirty="0"/>
              <a:t>. </a:t>
            </a:r>
            <a:r>
              <a:rPr lang="en-US" sz="2000" dirty="0" err="1"/>
              <a:t>život</a:t>
            </a:r>
            <a:r>
              <a:rPr lang="en-US" sz="2000" dirty="0"/>
              <a:t>, </a:t>
            </a:r>
            <a:r>
              <a:rPr lang="en-US" sz="2000" dirty="0" err="1"/>
              <a:t>zdraví</a:t>
            </a:r>
            <a:r>
              <a:rPr lang="en-US" sz="2000" dirty="0"/>
              <a:t>, </a:t>
            </a:r>
            <a:r>
              <a:rPr lang="en-US" sz="2000" dirty="0" err="1"/>
              <a:t>soukromí</a:t>
            </a:r>
            <a:r>
              <a:rPr lang="en-US" sz="2000" dirty="0"/>
              <a:t> </a:t>
            </a:r>
            <a:r>
              <a:rPr lang="en-US" sz="2000" dirty="0" err="1"/>
              <a:t>či</a:t>
            </a:r>
            <a:r>
              <a:rPr lang="en-US" sz="2000" dirty="0"/>
              <a:t> </a:t>
            </a:r>
            <a:r>
              <a:rPr lang="en-US" sz="2000" dirty="0" err="1"/>
              <a:t>čest</a:t>
            </a:r>
            <a:r>
              <a:rPr lang="en-US" sz="2000" dirty="0"/>
              <a:t> </a:t>
            </a:r>
            <a:r>
              <a:rPr lang="en-US" sz="2000" dirty="0" err="1"/>
              <a:t>fyzické</a:t>
            </a:r>
            <a:r>
              <a:rPr lang="en-US" sz="2000" dirty="0"/>
              <a:t> </a:t>
            </a:r>
            <a:r>
              <a:rPr lang="en-US" sz="2000" dirty="0" err="1"/>
              <a:t>osoby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ekvivalent</a:t>
            </a:r>
            <a:r>
              <a:rPr lang="en-US" sz="2000" dirty="0"/>
              <a:t> </a:t>
            </a:r>
            <a:r>
              <a:rPr lang="en-US" sz="2000" dirty="0" err="1"/>
              <a:t>jméno</a:t>
            </a:r>
            <a:r>
              <a:rPr lang="en-US" sz="2000" dirty="0"/>
              <a:t> a </a:t>
            </a:r>
            <a:r>
              <a:rPr lang="en-US" sz="2000" dirty="0" err="1"/>
              <a:t>dobrá</a:t>
            </a:r>
            <a:r>
              <a:rPr lang="en-US" sz="2000" dirty="0"/>
              <a:t> </a:t>
            </a:r>
            <a:r>
              <a:rPr lang="en-US" sz="2000" dirty="0" err="1"/>
              <a:t>pověst</a:t>
            </a:r>
            <a:r>
              <a:rPr lang="en-US" sz="2000" dirty="0"/>
              <a:t> </a:t>
            </a:r>
            <a:r>
              <a:rPr lang="en-US" sz="2000" dirty="0" err="1"/>
              <a:t>právnické</a:t>
            </a:r>
            <a:r>
              <a:rPr lang="en-US" sz="2000" dirty="0"/>
              <a:t> </a:t>
            </a:r>
            <a:r>
              <a:rPr lang="en-US" sz="2000" dirty="0" err="1"/>
              <a:t>osoby</a:t>
            </a:r>
            <a:r>
              <a:rPr lang="en-US" sz="2000" dirty="0"/>
              <a:t>, </a:t>
            </a:r>
            <a:endParaRPr lang="cs-CZ" sz="2000" dirty="0" smtClean="0"/>
          </a:p>
          <a:p>
            <a:pPr lvl="1"/>
            <a:r>
              <a:rPr lang="en-US" sz="2000" dirty="0" err="1" smtClean="0"/>
              <a:t>ryze</a:t>
            </a:r>
            <a:r>
              <a:rPr lang="en-US" sz="2000" dirty="0" smtClean="0"/>
              <a:t> </a:t>
            </a:r>
            <a:r>
              <a:rPr lang="en-US" sz="2000" dirty="0" err="1"/>
              <a:t>majetkové</a:t>
            </a:r>
            <a:r>
              <a:rPr lang="en-US" sz="2000" dirty="0"/>
              <a:t> </a:t>
            </a:r>
            <a:r>
              <a:rPr lang="en-US" sz="2000" dirty="0" err="1"/>
              <a:t>povahy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hodnoty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např</a:t>
            </a:r>
            <a:r>
              <a:rPr lang="en-US" sz="2000" dirty="0"/>
              <a:t>. </a:t>
            </a:r>
            <a:r>
              <a:rPr lang="en-US" sz="2000" dirty="0" err="1"/>
              <a:t>obchodní</a:t>
            </a:r>
            <a:r>
              <a:rPr lang="en-US" sz="2000" dirty="0"/>
              <a:t> </a:t>
            </a:r>
            <a:r>
              <a:rPr lang="en-US" sz="2000" dirty="0" err="1"/>
              <a:t>tajemství</a:t>
            </a:r>
            <a:r>
              <a:rPr lang="en-US" sz="2000" dirty="0"/>
              <a:t>, </a:t>
            </a:r>
            <a:r>
              <a:rPr lang="en-US" sz="2000" dirty="0" smtClean="0"/>
              <a:t>know-how</a:t>
            </a:r>
            <a:r>
              <a:rPr lang="en-US" sz="2000" dirty="0"/>
              <a:t>, </a:t>
            </a:r>
            <a:r>
              <a:rPr lang="en-US" sz="2000" dirty="0" err="1"/>
              <a:t>obchodní</a:t>
            </a:r>
            <a:r>
              <a:rPr lang="en-US" sz="2000" dirty="0"/>
              <a:t> </a:t>
            </a:r>
            <a:r>
              <a:rPr lang="en-US" sz="2000" dirty="0" err="1"/>
              <a:t>jméno</a:t>
            </a:r>
            <a:r>
              <a:rPr lang="en-US" sz="2000" dirty="0"/>
              <a:t>, </a:t>
            </a:r>
            <a:r>
              <a:rPr lang="en-US" sz="2000" dirty="0" err="1"/>
              <a:t>ochranná</a:t>
            </a:r>
            <a:r>
              <a:rPr lang="en-US" sz="2000" dirty="0"/>
              <a:t> </a:t>
            </a:r>
            <a:r>
              <a:rPr lang="en-US" sz="2000" dirty="0" err="1"/>
              <a:t>známka</a:t>
            </a:r>
            <a:r>
              <a:rPr lang="en-US" sz="2000" dirty="0"/>
              <a:t>, </a:t>
            </a:r>
            <a:r>
              <a:rPr lang="en-US" sz="2000" dirty="0" err="1"/>
              <a:t>apod</a:t>
            </a:r>
            <a:r>
              <a:rPr lang="en-US" sz="2000" dirty="0"/>
              <a:t>. </a:t>
            </a:r>
            <a:r>
              <a:rPr lang="en-US" sz="1100" i="1" dirty="0" smtClean="0"/>
              <a:t>[</a:t>
            </a:r>
            <a:r>
              <a:rPr lang="cs-CZ" sz="1100" i="1" dirty="0" smtClean="0"/>
              <a:t>1</a:t>
            </a:r>
            <a:r>
              <a:rPr lang="en-US" sz="1100" i="1" dirty="0" smtClean="0"/>
              <a:t>]</a:t>
            </a:r>
            <a:endParaRPr lang="cs-CZ" sz="2000" i="1" dirty="0" smtClean="0"/>
          </a:p>
          <a:p>
            <a:r>
              <a:rPr lang="cs-CZ" sz="2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výsledek tvůrčí činnosti autora </a:t>
            </a:r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je osobnostní povahy, ale současně je hospodářsky využitelný (majetková povaha)</a:t>
            </a:r>
          </a:p>
          <a:p>
            <a:pPr lvl="1"/>
            <a:r>
              <a:rPr lang="en-US" dirty="0" err="1" smtClean="0"/>
              <a:t>nehmotné</a:t>
            </a:r>
            <a:r>
              <a:rPr lang="en-US" dirty="0" smtClean="0"/>
              <a:t> </a:t>
            </a:r>
            <a:r>
              <a:rPr lang="en-US" dirty="0" err="1"/>
              <a:t>statky</a:t>
            </a:r>
            <a:r>
              <a:rPr lang="en-US" dirty="0"/>
              <a:t> </a:t>
            </a:r>
            <a:r>
              <a:rPr lang="en-US" dirty="0" err="1"/>
              <a:t>osobní</a:t>
            </a:r>
            <a:r>
              <a:rPr lang="en-US" dirty="0"/>
              <a:t> (</a:t>
            </a:r>
            <a:r>
              <a:rPr lang="en-US" dirty="0" err="1"/>
              <a:t>osobnostní</a:t>
            </a:r>
            <a:r>
              <a:rPr lang="en-US" dirty="0"/>
              <a:t>) </a:t>
            </a:r>
            <a:r>
              <a:rPr lang="en-US" dirty="0" err="1" smtClean="0"/>
              <a:t>povahy</a:t>
            </a:r>
            <a:r>
              <a:rPr lang="en-US" dirty="0" smtClean="0"/>
              <a:t>,</a:t>
            </a:r>
            <a:endParaRPr lang="cs-CZ" dirty="0" smtClean="0"/>
          </a:p>
          <a:p>
            <a:pPr lvl="1"/>
            <a:r>
              <a:rPr lang="en-US" dirty="0" err="1" smtClean="0"/>
              <a:t>duševní</a:t>
            </a:r>
            <a:r>
              <a:rPr lang="en-US" dirty="0" smtClean="0"/>
              <a:t> </a:t>
            </a:r>
            <a:r>
              <a:rPr lang="en-US" dirty="0" err="1" smtClean="0"/>
              <a:t>vlastnictví</a:t>
            </a:r>
            <a:r>
              <a:rPr lang="cs-CZ" dirty="0" smtClean="0"/>
              <a:t> </a:t>
            </a:r>
            <a:r>
              <a:rPr lang="en-US" sz="1200" i="1" dirty="0"/>
              <a:t>[</a:t>
            </a:r>
            <a:r>
              <a:rPr lang="cs-CZ" sz="1200" i="1" dirty="0"/>
              <a:t>1</a:t>
            </a:r>
            <a:r>
              <a:rPr lang="en-US" sz="1200" i="1" dirty="0"/>
              <a:t>]</a:t>
            </a:r>
            <a:endParaRPr lang="cs-CZ" sz="1200" dirty="0" smtClean="0"/>
          </a:p>
          <a:p>
            <a:r>
              <a:rPr lang="cs-CZ" sz="2200" dirty="0" smtClean="0"/>
              <a:t>poprvé byl </a:t>
            </a:r>
            <a:r>
              <a:rPr lang="cs-CZ" sz="2200" b="1" dirty="0" smtClean="0"/>
              <a:t>pojem duševního vlastnictví</a:t>
            </a:r>
            <a:r>
              <a:rPr lang="cs-CZ" sz="2200" dirty="0" smtClean="0"/>
              <a:t> vymezen v Úmluvě o zřízení WIPO z roku 1967</a:t>
            </a:r>
          </a:p>
        </p:txBody>
      </p:sp>
    </p:spTree>
    <p:extLst>
      <p:ext uri="{BB962C8B-B14F-4D97-AF65-F5344CB8AC3E}">
        <p14:creationId xmlns:p14="http://schemas.microsoft.com/office/powerpoint/2010/main" val="146487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Jiná majetková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200" b="1" dirty="0" smtClean="0"/>
              <a:t>právo </a:t>
            </a:r>
            <a:r>
              <a:rPr lang="cs-CZ" altLang="en-US" sz="2200" b="1" dirty="0"/>
              <a:t>na odměnu </a:t>
            </a:r>
            <a:r>
              <a:rPr lang="cs-CZ" altLang="en-US" sz="2200" dirty="0"/>
              <a:t>při opětném </a:t>
            </a:r>
            <a:r>
              <a:rPr lang="cs-CZ" altLang="en-US" sz="2200" b="1" dirty="0"/>
              <a:t>prodeji originálu </a:t>
            </a:r>
            <a:r>
              <a:rPr lang="cs-CZ" altLang="en-US" sz="2200" dirty="0"/>
              <a:t>uměleckého díla</a:t>
            </a:r>
            <a:r>
              <a:rPr lang="cs-CZ" altLang="en-US" dirty="0"/>
              <a:t> </a:t>
            </a:r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(§ </a:t>
            </a:r>
            <a:r>
              <a:rPr lang="cs-CZ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24 a příloha k </a:t>
            </a:r>
            <a: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AZ) – od prodejní ceny 1.500 EUR</a:t>
            </a:r>
          </a:p>
          <a:p>
            <a:r>
              <a:rPr lang="cs-CZ" altLang="en-US" sz="2200" b="1" dirty="0" smtClean="0"/>
              <a:t>právo </a:t>
            </a:r>
            <a:r>
              <a:rPr lang="cs-CZ" altLang="en-US" sz="2200" b="1" dirty="0"/>
              <a:t>na odměnu </a:t>
            </a:r>
            <a:r>
              <a:rPr lang="cs-CZ" altLang="en-US" sz="2200" dirty="0"/>
              <a:t>v souvislosti s </a:t>
            </a:r>
            <a:r>
              <a:rPr lang="cs-CZ" altLang="en-US" sz="2200" b="1" dirty="0"/>
              <a:t>rozmnožováním díla</a:t>
            </a:r>
            <a:r>
              <a:rPr lang="cs-CZ" altLang="en-US" sz="2200" dirty="0"/>
              <a:t>, </a:t>
            </a:r>
            <a:r>
              <a:rPr lang="cs-CZ" altLang="en-US" sz="2200" dirty="0" smtClean="0"/>
              <a:t/>
            </a:r>
            <a:br>
              <a:rPr lang="cs-CZ" altLang="en-US" sz="2200" dirty="0" smtClean="0"/>
            </a:br>
            <a:r>
              <a:rPr lang="cs-CZ" altLang="en-US" sz="2200" dirty="0" smtClean="0"/>
              <a:t>výkonu </a:t>
            </a:r>
            <a:r>
              <a:rPr lang="cs-CZ" altLang="en-US" sz="2200" dirty="0"/>
              <a:t>atd. pro osobní potřebu </a:t>
            </a:r>
            <a: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(§ </a:t>
            </a:r>
            <a:r>
              <a:rPr lang="cs-CZ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25, příloha k </a:t>
            </a:r>
            <a: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AZ, vyhláška </a:t>
            </a:r>
            <a:r>
              <a:rPr lang="cs-CZ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č. 488/2006 Sb</a:t>
            </a:r>
            <a: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.)</a:t>
            </a:r>
            <a:b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přístroje, nosiče, kopírovací služby</a:t>
            </a:r>
            <a:endParaRPr lang="cs-CZ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cs-CZ" altLang="en-US" sz="2200" dirty="0" smtClean="0"/>
              <a:t>právo </a:t>
            </a:r>
            <a:r>
              <a:rPr lang="cs-CZ" altLang="en-US" sz="2200" dirty="0"/>
              <a:t>na odměnu za </a:t>
            </a:r>
            <a:r>
              <a:rPr lang="cs-CZ" altLang="en-US" sz="2200" b="1" dirty="0"/>
              <a:t>pronájem rozmnoženiny záznamu </a:t>
            </a:r>
            <a: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(§ </a:t>
            </a:r>
            <a:r>
              <a:rPr lang="cs-CZ" alt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49 odst. 3</a:t>
            </a:r>
            <a:r>
              <a:rPr lang="cs-CZ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cs-CZ" altLang="en-US" sz="2200" b="1" dirty="0" smtClean="0"/>
              <a:t>užití v hmotné podobě</a:t>
            </a:r>
          </a:p>
          <a:p>
            <a:pPr lvl="1"/>
            <a:r>
              <a:rPr lang="cs-CZ" altLang="en-US" sz="2000" dirty="0" smtClean="0"/>
              <a:t>rozmnožování, rozšiřování, pronájem, půjčování, vystavování</a:t>
            </a:r>
          </a:p>
          <a:p>
            <a:r>
              <a:rPr lang="cs-CZ" altLang="en-US" sz="2200" b="1" dirty="0" smtClean="0"/>
              <a:t>užití v nehmotné podobě</a:t>
            </a:r>
          </a:p>
          <a:p>
            <a:pPr lvl="1"/>
            <a:r>
              <a:rPr lang="cs-CZ" altLang="en-US" sz="2000" dirty="0" smtClean="0"/>
              <a:t>sdělování veřejnosti, živé provozování, provozování ze záznamu,</a:t>
            </a:r>
            <a:br>
              <a:rPr lang="cs-CZ" altLang="en-US" sz="2000" dirty="0" smtClean="0"/>
            </a:br>
            <a:r>
              <a:rPr lang="cs-CZ" altLang="en-US" sz="2000" dirty="0" smtClean="0"/>
              <a:t>vysílání, přenos vysílání, provozování vysílání (veřejná produkce)</a:t>
            </a:r>
            <a:endParaRPr lang="cs-CZ" altLang="en-US" sz="2000" dirty="0"/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997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majetková autorská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b="1" dirty="0"/>
              <a:t>Zaměstnanecké </a:t>
            </a:r>
            <a:r>
              <a:rPr lang="cs-CZ" sz="2200" b="1" dirty="0" smtClean="0"/>
              <a:t>dílo</a:t>
            </a:r>
          </a:p>
          <a:p>
            <a:pPr lvl="1"/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autorská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díla vytvořená autory v rámci pracovního 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poměru</a:t>
            </a:r>
          </a:p>
          <a:p>
            <a:pPr lvl="1"/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ze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zákona vykonává k těmto dílům majetková práva autorská exkluzivně 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zaměstnavatel, zaměstnavatel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se také uvádí jako autor díla a rozhoduje 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o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zveřejnění či změnách díla (právní domněnka autorova souhlasu se strpěním zásahu do osobnostních práv)</a:t>
            </a:r>
          </a:p>
          <a:p>
            <a:r>
              <a:rPr lang="cs-CZ" sz="2200" b="1" dirty="0"/>
              <a:t>Školní </a:t>
            </a:r>
            <a:r>
              <a:rPr lang="cs-CZ" sz="2200" b="1" dirty="0" smtClean="0"/>
              <a:t>dílo</a:t>
            </a:r>
          </a:p>
          <a:p>
            <a:pPr lvl="1"/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dílo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žáka nebo studenta v rámci výuky – majetková práva vykonává autor, lektor nebo učitel se za něj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nepovažuje</a:t>
            </a:r>
          </a:p>
          <a:p>
            <a:pPr lvl="1"/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autor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však nesmí výkonem práv omezit zájmy vzdělávacího zařízení a musí strpět využití díla školou pro vnitřní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potřebu</a:t>
            </a:r>
          </a:p>
          <a:p>
            <a:pPr lvl="1"/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škola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má nárok na podíl na zisku z díla až do výše investovaných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prostředků</a:t>
            </a:r>
          </a:p>
          <a:p>
            <a:pPr lvl="1"/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vysokoškolské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kvalifikační práce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navíc škola 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zveřejňuje, nemůže je však licencovat nebo vydávat</a:t>
            </a:r>
          </a:p>
          <a:p>
            <a:pPr lvl="1"/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81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právo pořizovatele databáze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/>
              <a:t>základním</a:t>
            </a:r>
            <a:r>
              <a:rPr lang="en-US" sz="2200" dirty="0"/>
              <a:t> </a:t>
            </a:r>
            <a:r>
              <a:rPr lang="en-US" sz="2200" dirty="0" err="1"/>
              <a:t>rysem</a:t>
            </a:r>
            <a:r>
              <a:rPr lang="en-US" sz="2200" dirty="0"/>
              <a:t> resp. </a:t>
            </a:r>
            <a:r>
              <a:rPr lang="en-US" sz="2200" dirty="0" err="1"/>
              <a:t>podmínkou</a:t>
            </a:r>
            <a:r>
              <a:rPr lang="en-US" sz="2200" dirty="0"/>
              <a:t> pro </a:t>
            </a:r>
            <a:r>
              <a:rPr lang="en-US" sz="2200" dirty="0" err="1"/>
              <a:t>samotnou</a:t>
            </a:r>
            <a:r>
              <a:rPr lang="en-US" sz="2200" dirty="0"/>
              <a:t> </a:t>
            </a:r>
            <a:r>
              <a:rPr lang="en-US" sz="2200" dirty="0" err="1"/>
              <a:t>existenci</a:t>
            </a:r>
            <a:r>
              <a:rPr lang="en-US" sz="2200" dirty="0"/>
              <a:t> </a:t>
            </a:r>
            <a:r>
              <a:rPr lang="en-US" sz="2200" dirty="0" err="1"/>
              <a:t>databáze</a:t>
            </a:r>
            <a:r>
              <a:rPr lang="en-US" sz="2200" dirty="0"/>
              <a:t> je </a:t>
            </a:r>
            <a:r>
              <a:rPr lang="en-US" sz="2200" dirty="0" err="1"/>
              <a:t>její</a:t>
            </a:r>
            <a:r>
              <a:rPr lang="en-US" sz="2200" dirty="0"/>
              <a:t> </a:t>
            </a:r>
            <a:r>
              <a:rPr lang="en-US" sz="2200" b="1" dirty="0" err="1"/>
              <a:t>systematičnost</a:t>
            </a:r>
            <a:r>
              <a:rPr lang="en-US" sz="2200" dirty="0"/>
              <a:t> (</a:t>
            </a:r>
            <a:r>
              <a:rPr lang="en-US" sz="2200" dirty="0" err="1"/>
              <a:t>její</a:t>
            </a:r>
            <a:r>
              <a:rPr lang="en-US" sz="2200" dirty="0"/>
              <a:t> </a:t>
            </a:r>
            <a:r>
              <a:rPr lang="en-US" sz="2200" dirty="0" err="1"/>
              <a:t>logická</a:t>
            </a:r>
            <a:r>
              <a:rPr lang="en-US" sz="2200" dirty="0"/>
              <a:t> </a:t>
            </a:r>
            <a:r>
              <a:rPr lang="en-US" sz="2200" dirty="0" err="1"/>
              <a:t>struktura</a:t>
            </a:r>
            <a:r>
              <a:rPr lang="en-US" sz="2200" dirty="0"/>
              <a:t>), </a:t>
            </a:r>
            <a:br>
              <a:rPr lang="en-US" sz="2200" dirty="0"/>
            </a:br>
            <a:r>
              <a:rPr lang="en-US" sz="2200" dirty="0" err="1"/>
              <a:t>která</a:t>
            </a:r>
            <a:r>
              <a:rPr lang="en-US" sz="2200" dirty="0"/>
              <a:t> </a:t>
            </a:r>
            <a:r>
              <a:rPr lang="en-US" sz="2200" dirty="0" err="1"/>
              <a:t>zahrnuje</a:t>
            </a:r>
            <a:r>
              <a:rPr lang="en-US" sz="2200" dirty="0"/>
              <a:t> </a:t>
            </a:r>
            <a:r>
              <a:rPr lang="en-US" sz="2200" dirty="0" err="1"/>
              <a:t>určité</a:t>
            </a:r>
            <a:r>
              <a:rPr lang="en-US" sz="2200" dirty="0"/>
              <a:t> </a:t>
            </a:r>
            <a:r>
              <a:rPr lang="en-US" sz="2200" dirty="0" err="1"/>
              <a:t>údaje</a:t>
            </a:r>
            <a:r>
              <a:rPr lang="en-US" sz="2200" dirty="0"/>
              <a:t> </a:t>
            </a:r>
            <a:r>
              <a:rPr lang="en-US" sz="2200" dirty="0" err="1"/>
              <a:t>či</a:t>
            </a:r>
            <a:r>
              <a:rPr lang="en-US" sz="2200" dirty="0"/>
              <a:t> </a:t>
            </a:r>
            <a:r>
              <a:rPr lang="en-US" sz="2200" dirty="0" err="1"/>
              <a:t>jiné</a:t>
            </a:r>
            <a:r>
              <a:rPr lang="en-US" sz="2200" dirty="0"/>
              <a:t> </a:t>
            </a:r>
            <a:r>
              <a:rPr lang="en-US" sz="2200" dirty="0" err="1"/>
              <a:t>prvky</a:t>
            </a:r>
            <a:endParaRPr lang="en-US" sz="2200" dirty="0"/>
          </a:p>
          <a:p>
            <a:r>
              <a:rPr lang="cs-CZ" sz="2200" dirty="0"/>
              <a:t>c</a:t>
            </a:r>
            <a:r>
              <a:rPr lang="en-US" sz="2200" dirty="0" err="1" smtClean="0"/>
              <a:t>hráněna</a:t>
            </a:r>
            <a:r>
              <a:rPr lang="en-US" sz="2200" dirty="0" smtClean="0"/>
              <a:t> </a:t>
            </a:r>
            <a:r>
              <a:rPr lang="en-US" sz="2200" dirty="0"/>
              <a:t>je </a:t>
            </a:r>
            <a:r>
              <a:rPr lang="en-US" sz="2200" b="1" dirty="0" err="1"/>
              <a:t>struktura</a:t>
            </a:r>
            <a:r>
              <a:rPr lang="en-US" sz="2200" b="1" dirty="0"/>
              <a:t> </a:t>
            </a:r>
            <a:r>
              <a:rPr lang="en-US" sz="2200" b="1" dirty="0" err="1"/>
              <a:t>databáze</a:t>
            </a:r>
            <a:r>
              <a:rPr lang="en-US" sz="2200" b="1" dirty="0"/>
              <a:t> </a:t>
            </a:r>
            <a:r>
              <a:rPr lang="en-US" sz="2200" dirty="0" err="1"/>
              <a:t>jako</a:t>
            </a:r>
            <a:r>
              <a:rPr lang="en-US" sz="2200" dirty="0"/>
              <a:t> </a:t>
            </a:r>
            <a:r>
              <a:rPr lang="en-US" sz="2200" b="1" dirty="0" err="1"/>
              <a:t>dílo</a:t>
            </a:r>
            <a:r>
              <a:rPr lang="en-US" sz="2200" b="1" dirty="0"/>
              <a:t> </a:t>
            </a:r>
            <a:r>
              <a:rPr lang="en-US" sz="2200" b="1" dirty="0" err="1" smtClean="0"/>
              <a:t>souborné</a:t>
            </a:r>
            <a:endParaRPr lang="cs-CZ" sz="2200" b="1" dirty="0" smtClean="0"/>
          </a:p>
          <a:p>
            <a:r>
              <a:rPr lang="cs-CZ" sz="2200" dirty="0" smtClean="0"/>
              <a:t>p</a:t>
            </a:r>
            <a:r>
              <a:rPr lang="en-US" sz="2200" dirty="0" smtClean="0"/>
              <a:t>o </a:t>
            </a:r>
            <a:r>
              <a:rPr lang="en-US" sz="2200" dirty="0" err="1"/>
              <a:t>vzoru</a:t>
            </a:r>
            <a:r>
              <a:rPr lang="en-US" sz="2200" dirty="0"/>
              <a:t> EU je </a:t>
            </a:r>
            <a:r>
              <a:rPr lang="en-US" sz="2200" dirty="0" err="1"/>
              <a:t>navíc</a:t>
            </a:r>
            <a:r>
              <a:rPr lang="en-US" sz="2200" dirty="0"/>
              <a:t> </a:t>
            </a:r>
            <a:r>
              <a:rPr lang="en-US" sz="2200" dirty="0" err="1"/>
              <a:t>poskytována</a:t>
            </a:r>
            <a:r>
              <a:rPr lang="en-US" sz="2200" dirty="0"/>
              <a:t> </a:t>
            </a:r>
            <a:r>
              <a:rPr lang="en-US" sz="2200" b="1" dirty="0" err="1"/>
              <a:t>zvláštní</a:t>
            </a:r>
            <a:r>
              <a:rPr lang="en-US" sz="2200" b="1" dirty="0"/>
              <a:t> </a:t>
            </a:r>
            <a:r>
              <a:rPr lang="en-US" sz="2200" b="1" dirty="0" err="1"/>
              <a:t>právní</a:t>
            </a:r>
            <a:r>
              <a:rPr lang="en-US" sz="2200" b="1" dirty="0"/>
              <a:t> </a:t>
            </a:r>
            <a:r>
              <a:rPr lang="en-US" sz="2200" b="1" dirty="0" err="1"/>
              <a:t>ochrana</a:t>
            </a:r>
            <a:r>
              <a:rPr lang="en-US" sz="2200" b="1" dirty="0"/>
              <a:t>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samotnému</a:t>
            </a:r>
            <a:r>
              <a:rPr lang="en-US" sz="2200" dirty="0"/>
              <a:t> </a:t>
            </a:r>
            <a:r>
              <a:rPr lang="en-US" sz="2200" b="1" dirty="0" err="1"/>
              <a:t>obsahu</a:t>
            </a:r>
            <a:r>
              <a:rPr lang="en-US" sz="2200" b="1" dirty="0"/>
              <a:t> </a:t>
            </a:r>
            <a:r>
              <a:rPr lang="en-US" sz="2200" b="1" dirty="0" err="1"/>
              <a:t>databáze</a:t>
            </a:r>
            <a:r>
              <a:rPr lang="en-US" sz="2200" b="1" dirty="0"/>
              <a:t> </a:t>
            </a:r>
            <a:r>
              <a:rPr lang="en-US" sz="2200" dirty="0"/>
              <a:t>resp. </a:t>
            </a:r>
            <a:r>
              <a:rPr lang="en-US" sz="2200" dirty="0" err="1"/>
              <a:t>investici</a:t>
            </a:r>
            <a:r>
              <a:rPr lang="en-US" sz="2200" dirty="0"/>
              <a:t> do </a:t>
            </a:r>
            <a:r>
              <a:rPr lang="en-US" sz="2200" dirty="0" err="1"/>
              <a:t>jejího</a:t>
            </a:r>
            <a:r>
              <a:rPr lang="en-US" sz="2200" dirty="0"/>
              <a:t> </a:t>
            </a:r>
            <a:r>
              <a:rPr lang="en-US" sz="2200" dirty="0" err="1"/>
              <a:t>pořízení</a:t>
            </a:r>
            <a:r>
              <a:rPr lang="en-US" sz="2200" dirty="0"/>
              <a:t>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en-US" sz="2200" dirty="0" smtClean="0"/>
              <a:t>(§ </a:t>
            </a:r>
            <a:r>
              <a:rPr lang="en-US" sz="2200" dirty="0"/>
              <a:t>88)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8221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autorského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 smtClean="0"/>
              <a:t>s</a:t>
            </a:r>
            <a:r>
              <a:rPr lang="en-US" sz="2200" b="1" dirty="0" err="1" smtClean="0"/>
              <a:t>oukromoprávní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ochrana</a:t>
            </a:r>
            <a:endParaRPr lang="cs-CZ" sz="2200" b="1" dirty="0"/>
          </a:p>
          <a:p>
            <a:pPr lvl="1"/>
            <a:r>
              <a:rPr lang="cs-CZ" sz="2000" dirty="0"/>
              <a:t>v</a:t>
            </a:r>
            <a:r>
              <a:rPr lang="en-US" sz="2000" dirty="0" err="1" smtClean="0"/>
              <a:t>ydání</a:t>
            </a:r>
            <a:r>
              <a:rPr lang="en-US" sz="2000" dirty="0" smtClean="0"/>
              <a:t> </a:t>
            </a:r>
            <a:r>
              <a:rPr lang="en-US" sz="2000" dirty="0" err="1"/>
              <a:t>bezdůvodného</a:t>
            </a:r>
            <a:r>
              <a:rPr lang="en-US" sz="2000" dirty="0"/>
              <a:t> </a:t>
            </a:r>
            <a:r>
              <a:rPr lang="en-US" sz="2000" dirty="0" err="1" smtClean="0"/>
              <a:t>obohacení</a:t>
            </a:r>
            <a:endParaRPr lang="cs-CZ" sz="2000" dirty="0" smtClean="0"/>
          </a:p>
          <a:p>
            <a:pPr lvl="1"/>
            <a:r>
              <a:rPr lang="cs-CZ" sz="2000" dirty="0" smtClean="0"/>
              <a:t>n</a:t>
            </a:r>
            <a:r>
              <a:rPr lang="en-US" sz="2000" dirty="0" err="1" smtClean="0"/>
              <a:t>áhrada</a:t>
            </a:r>
            <a:r>
              <a:rPr lang="en-US" sz="2000" dirty="0" smtClean="0"/>
              <a:t> </a:t>
            </a:r>
            <a:r>
              <a:rPr lang="en-US" sz="2000" dirty="0" err="1" smtClean="0"/>
              <a:t>škody</a:t>
            </a:r>
            <a:endParaRPr lang="cs-CZ" sz="2000" dirty="0" smtClean="0"/>
          </a:p>
          <a:p>
            <a:pPr lvl="1"/>
            <a:r>
              <a:rPr lang="cs-CZ" sz="2000" dirty="0" smtClean="0"/>
              <a:t>z</a:t>
            </a:r>
            <a:r>
              <a:rPr lang="en-US" sz="2000" dirty="0" err="1" smtClean="0"/>
              <a:t>držení</a:t>
            </a:r>
            <a:r>
              <a:rPr lang="en-US" sz="2000" dirty="0" smtClean="0"/>
              <a:t> </a:t>
            </a:r>
            <a:r>
              <a:rPr lang="en-US" sz="2000" dirty="0"/>
              <a:t>se </a:t>
            </a:r>
            <a:r>
              <a:rPr lang="en-US" sz="2000" dirty="0" err="1"/>
              <a:t>závadného</a:t>
            </a:r>
            <a:r>
              <a:rPr lang="en-US" sz="2000" dirty="0"/>
              <a:t> </a:t>
            </a:r>
            <a:r>
              <a:rPr lang="en-US" sz="2000" dirty="0" err="1" smtClean="0"/>
              <a:t>jednání</a:t>
            </a:r>
            <a:endParaRPr lang="cs-CZ" sz="2000" dirty="0" smtClean="0"/>
          </a:p>
          <a:p>
            <a:pPr lvl="1"/>
            <a:endParaRPr lang="en-US" sz="2000" dirty="0"/>
          </a:p>
          <a:p>
            <a:r>
              <a:rPr lang="cs-CZ" sz="2200" b="1" dirty="0" smtClean="0"/>
              <a:t>s</a:t>
            </a:r>
            <a:r>
              <a:rPr lang="en-US" sz="2200" b="1" dirty="0" err="1" smtClean="0"/>
              <a:t>právněprávní</a:t>
            </a:r>
            <a:r>
              <a:rPr lang="en-US" sz="2200" b="1" dirty="0" smtClean="0"/>
              <a:t> </a:t>
            </a:r>
            <a:r>
              <a:rPr lang="en-US" sz="2200" b="1" dirty="0" err="1"/>
              <a:t>ochrana</a:t>
            </a:r>
            <a:endParaRPr lang="cs-CZ" sz="2200" b="1" dirty="0"/>
          </a:p>
          <a:p>
            <a:pPr lvl="1"/>
            <a:r>
              <a:rPr lang="cs-CZ" sz="2000" dirty="0" smtClean="0"/>
              <a:t>p</a:t>
            </a:r>
            <a:r>
              <a:rPr lang="en-US" sz="2000" dirty="0" err="1" smtClean="0"/>
              <a:t>řestupky</a:t>
            </a:r>
            <a:r>
              <a:rPr lang="en-US" sz="2000" dirty="0" smtClean="0"/>
              <a:t> </a:t>
            </a:r>
            <a:r>
              <a:rPr lang="en-US" sz="2000" dirty="0"/>
              <a:t>v </a:t>
            </a:r>
            <a:r>
              <a:rPr lang="en-US" sz="2000" dirty="0" err="1"/>
              <a:t>zákoně</a:t>
            </a:r>
            <a:r>
              <a:rPr lang="en-US" sz="2000" dirty="0"/>
              <a:t> </a:t>
            </a:r>
            <a:r>
              <a:rPr lang="en-US" sz="2000" dirty="0" err="1"/>
              <a:t>autorském</a:t>
            </a:r>
            <a:r>
              <a:rPr lang="en-US" sz="2000" dirty="0"/>
              <a:t>, o </a:t>
            </a:r>
            <a:r>
              <a:rPr lang="en-US" sz="2000" dirty="0" err="1"/>
              <a:t>přestupcích</a:t>
            </a:r>
            <a:r>
              <a:rPr lang="en-US" sz="2000" dirty="0"/>
              <a:t> </a:t>
            </a:r>
            <a:r>
              <a:rPr lang="en-US" sz="2000" dirty="0" err="1"/>
              <a:t>aj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pPr lvl="1"/>
            <a:endParaRPr lang="en-US" sz="2000" dirty="0"/>
          </a:p>
          <a:p>
            <a:r>
              <a:rPr lang="cs-CZ" sz="2200" b="1" dirty="0" smtClean="0"/>
              <a:t>t</a:t>
            </a:r>
            <a:r>
              <a:rPr lang="en-US" sz="2200" b="1" dirty="0" err="1" smtClean="0"/>
              <a:t>restněprávní</a:t>
            </a:r>
            <a:r>
              <a:rPr lang="en-US" sz="2200" b="1" dirty="0" smtClean="0"/>
              <a:t> </a:t>
            </a:r>
            <a:r>
              <a:rPr lang="en-US" sz="2200" b="1" dirty="0" err="1"/>
              <a:t>ochrana</a:t>
            </a:r>
            <a:endParaRPr lang="cs-CZ" sz="2200" b="1" dirty="0"/>
          </a:p>
          <a:p>
            <a:pPr lvl="1"/>
            <a:r>
              <a:rPr lang="en-US" sz="2000" dirty="0" smtClean="0"/>
              <a:t>§ </a:t>
            </a:r>
            <a:r>
              <a:rPr lang="en-US" sz="2000" dirty="0"/>
              <a:t>270 a 271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818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práv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neformálně</a:t>
            </a:r>
          </a:p>
          <a:p>
            <a:r>
              <a:rPr lang="cs-CZ" b="1" dirty="0" smtClean="0"/>
              <a:t>bez registrace</a:t>
            </a:r>
          </a:p>
          <a:p>
            <a:endParaRPr lang="cs-CZ" dirty="0"/>
          </a:p>
          <a:p>
            <a:r>
              <a:rPr lang="cs-CZ" sz="2200" dirty="0" smtClean="0"/>
              <a:t>autorské právo vzniká </a:t>
            </a:r>
            <a:r>
              <a:rPr lang="cs-CZ" sz="2200" b="1" dirty="0" smtClean="0"/>
              <a:t>okamžikem vyjádření </a:t>
            </a:r>
            <a:r>
              <a:rPr lang="cs-CZ" sz="2200" dirty="0" smtClean="0"/>
              <a:t>v objektivně vnímatelné podobě</a:t>
            </a:r>
          </a:p>
          <a:p>
            <a:r>
              <a:rPr lang="cs-CZ" sz="2200" dirty="0" smtClean="0"/>
              <a:t>označení </a:t>
            </a:r>
            <a:r>
              <a:rPr lang="cs-CZ" sz="2200" b="1" dirty="0" smtClean="0"/>
              <a:t>Copyright</a:t>
            </a:r>
            <a:r>
              <a:rPr lang="cs-CZ" sz="2200" dirty="0" smtClean="0"/>
              <a:t> </a:t>
            </a:r>
            <a:endParaRPr lang="cs-CZ" sz="2200" dirty="0"/>
          </a:p>
          <a:p>
            <a:pPr lvl="1"/>
            <a:r>
              <a:rPr lang="en-US" altLang="en-US" dirty="0" smtClean="0">
                <a:cs typeface="Arial" pitchFamily="34" charset="0"/>
              </a:rPr>
              <a:t>©</a:t>
            </a:r>
            <a:r>
              <a:rPr lang="cs-CZ" altLang="en-US" dirty="0" smtClean="0">
                <a:cs typeface="Arial" pitchFamily="34" charset="0"/>
              </a:rPr>
              <a:t> jméno </a:t>
            </a:r>
            <a:r>
              <a:rPr lang="cs-CZ" altLang="en-US" dirty="0">
                <a:cs typeface="Arial" pitchFamily="34" charset="0"/>
              </a:rPr>
              <a:t>nositele práv, rok prvního vydání (zveřejnění)</a:t>
            </a:r>
            <a:br>
              <a:rPr lang="cs-CZ" altLang="en-US" dirty="0">
                <a:cs typeface="Arial" pitchFamily="34" charset="0"/>
              </a:rPr>
            </a:br>
            <a:r>
              <a:rPr lang="cs-CZ" altLang="en-US" dirty="0" smtClean="0">
                <a:cs typeface="Arial" pitchFamily="34" charset="0"/>
              </a:rPr>
              <a:t>znamená „</a:t>
            </a:r>
            <a:r>
              <a:rPr lang="cs-CZ" altLang="en-US" dirty="0">
                <a:cs typeface="Arial" pitchFamily="34" charset="0"/>
              </a:rPr>
              <a:t>Všechna práva </a:t>
            </a:r>
            <a:r>
              <a:rPr lang="cs-CZ" altLang="en-US" dirty="0" smtClean="0">
                <a:cs typeface="Arial" pitchFamily="34" charset="0"/>
              </a:rPr>
              <a:t>vyhrazena“</a:t>
            </a:r>
          </a:p>
          <a:p>
            <a:r>
              <a:rPr lang="cs-CZ" sz="2200" dirty="0" smtClean="0"/>
              <a:t>další dostupné licence s různým omezením</a:t>
            </a:r>
          </a:p>
        </p:txBody>
      </p:sp>
    </p:spTree>
    <p:extLst>
      <p:ext uri="{BB962C8B-B14F-4D97-AF65-F5344CB8AC3E}">
        <p14:creationId xmlns:p14="http://schemas.microsoft.com/office/powerpoint/2010/main" val="3940952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Trvání práv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b="1" dirty="0" err="1"/>
              <a:t>výkonných</a:t>
            </a:r>
            <a:r>
              <a:rPr lang="en-US" b="1" dirty="0"/>
              <a:t> </a:t>
            </a:r>
            <a:r>
              <a:rPr lang="en-US" b="1" dirty="0" err="1"/>
              <a:t>umělců</a:t>
            </a:r>
            <a:r>
              <a:rPr lang="en-US" b="1" dirty="0"/>
              <a:t> </a:t>
            </a:r>
            <a:endParaRPr lang="cs-CZ" b="1" dirty="0"/>
          </a:p>
          <a:p>
            <a:pPr lvl="1"/>
            <a:r>
              <a:rPr lang="en-US" dirty="0" smtClean="0"/>
              <a:t>50 let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b="1" dirty="0" err="1" smtClean="0"/>
              <a:t>výrobců</a:t>
            </a:r>
            <a:endParaRPr lang="cs-CZ" b="1" dirty="0" smtClean="0"/>
          </a:p>
          <a:p>
            <a:pPr lvl="1"/>
            <a:r>
              <a:rPr lang="en-US" dirty="0" smtClean="0"/>
              <a:t>50 </a:t>
            </a:r>
            <a:r>
              <a:rPr lang="en-US" dirty="0"/>
              <a:t>let od </a:t>
            </a:r>
            <a:r>
              <a:rPr lang="en-US" dirty="0" err="1" smtClean="0"/>
              <a:t>pořízení</a:t>
            </a:r>
            <a:r>
              <a:rPr lang="cs-CZ" dirty="0" smtClean="0"/>
              <a:t> </a:t>
            </a:r>
            <a:r>
              <a:rPr lang="en-US" dirty="0" smtClean="0"/>
              <a:t>/</a:t>
            </a:r>
            <a:r>
              <a:rPr lang="cs-CZ" dirty="0" smtClean="0"/>
              <a:t> </a:t>
            </a:r>
            <a:r>
              <a:rPr lang="en-US" dirty="0" err="1" smtClean="0"/>
              <a:t>zveřejnění</a:t>
            </a:r>
            <a:r>
              <a:rPr lang="cs-CZ" dirty="0" smtClean="0"/>
              <a:t> </a:t>
            </a:r>
            <a:r>
              <a:rPr lang="en-US" dirty="0" smtClean="0"/>
              <a:t>/</a:t>
            </a:r>
            <a:r>
              <a:rPr lang="cs-CZ" dirty="0" smtClean="0"/>
              <a:t> </a:t>
            </a:r>
            <a:r>
              <a:rPr lang="en-US" dirty="0" err="1" smtClean="0"/>
              <a:t>sdělení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b="1" dirty="0" err="1" smtClean="0"/>
              <a:t>vysílatelů</a:t>
            </a:r>
            <a:endParaRPr lang="cs-CZ" b="1" dirty="0" smtClean="0"/>
          </a:p>
          <a:p>
            <a:pPr lvl="1"/>
            <a:r>
              <a:rPr lang="en-US" dirty="0" smtClean="0"/>
              <a:t>50 </a:t>
            </a:r>
            <a:r>
              <a:rPr lang="en-US" dirty="0"/>
              <a:t>let od </a:t>
            </a:r>
            <a:r>
              <a:rPr lang="en-US" dirty="0" err="1"/>
              <a:t>prvního</a:t>
            </a:r>
            <a:r>
              <a:rPr lang="en-US" dirty="0"/>
              <a:t> </a:t>
            </a:r>
            <a:r>
              <a:rPr lang="en-US" dirty="0" err="1" smtClean="0"/>
              <a:t>vysílání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b="1" dirty="0" err="1"/>
              <a:t>zveřejnitele</a:t>
            </a:r>
            <a:r>
              <a:rPr lang="en-US" dirty="0"/>
              <a:t> </a:t>
            </a:r>
            <a:endParaRPr lang="cs-CZ" dirty="0" smtClean="0"/>
          </a:p>
          <a:p>
            <a:pPr lvl="1"/>
            <a:r>
              <a:rPr lang="en-US" dirty="0" smtClean="0"/>
              <a:t>25 </a:t>
            </a:r>
            <a:r>
              <a:rPr lang="en-US" dirty="0"/>
              <a:t>let od </a:t>
            </a:r>
            <a:r>
              <a:rPr lang="en-US" dirty="0" err="1" smtClean="0"/>
              <a:t>zveřejnění</a:t>
            </a:r>
            <a:endParaRPr lang="cs-CZ" dirty="0" smtClean="0"/>
          </a:p>
          <a:p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b="1" dirty="0" err="1" smtClean="0"/>
              <a:t>nakladatele</a:t>
            </a:r>
            <a:endParaRPr lang="cs-CZ" b="1" dirty="0" smtClean="0"/>
          </a:p>
          <a:p>
            <a:pPr lvl="1"/>
            <a:r>
              <a:rPr lang="en-US" dirty="0" smtClean="0"/>
              <a:t>50 </a:t>
            </a:r>
            <a:r>
              <a:rPr lang="en-US" dirty="0"/>
              <a:t>let od </a:t>
            </a:r>
            <a:r>
              <a:rPr lang="en-US" dirty="0" err="1"/>
              <a:t>vydání</a:t>
            </a:r>
            <a:r>
              <a:rPr lang="en-US" dirty="0"/>
              <a:t> </a:t>
            </a:r>
            <a:r>
              <a:rPr lang="en-US" dirty="0" err="1" smtClean="0"/>
              <a:t>díla</a:t>
            </a:r>
            <a:endParaRPr lang="cs-CZ" dirty="0" smtClean="0"/>
          </a:p>
          <a:p>
            <a:r>
              <a:rPr lang="cs-CZ" altLang="en-US" dirty="0" smtClean="0"/>
              <a:t>trvání </a:t>
            </a:r>
            <a:r>
              <a:rPr lang="cs-CZ" altLang="en-US" dirty="0"/>
              <a:t>práv </a:t>
            </a:r>
            <a:r>
              <a:rPr lang="cs-CZ" altLang="en-US" b="1" dirty="0"/>
              <a:t>pořizovatele </a:t>
            </a:r>
            <a:r>
              <a:rPr lang="cs-CZ" altLang="en-US" b="1" dirty="0" smtClean="0"/>
              <a:t>databáze </a:t>
            </a:r>
          </a:p>
          <a:p>
            <a:pPr lvl="1"/>
            <a:r>
              <a:rPr lang="cs-CZ" altLang="en-US" dirty="0" smtClean="0"/>
              <a:t>15 </a:t>
            </a:r>
            <a:r>
              <a:rPr lang="cs-CZ" altLang="en-US" dirty="0"/>
              <a:t>let od </a:t>
            </a:r>
            <a:r>
              <a:rPr lang="cs-CZ" altLang="en-US" dirty="0" smtClean="0"/>
              <a:t>pořízení / zpřístupnění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36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úrovně řešení autorsko-právní problematiky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prvky prevence</a:t>
            </a:r>
          </a:p>
          <a:p>
            <a:pPr lvl="1"/>
            <a:r>
              <a:rPr lang="cs-CZ" sz="2000" dirty="0" smtClean="0"/>
              <a:t>odborná osvěta, všeobecný koncensus a závazná pravidla</a:t>
            </a:r>
          </a:p>
          <a:p>
            <a:pPr lvl="1"/>
            <a:r>
              <a:rPr lang="cs-CZ" sz="2000" dirty="0" smtClean="0"/>
              <a:t>u kartografických děl např. záměrné </a:t>
            </a:r>
            <a:r>
              <a:rPr lang="cs-CZ" sz="2000" dirty="0"/>
              <a:t>chyby, speciální povrchy, vodoznak, apod.</a:t>
            </a:r>
          </a:p>
          <a:p>
            <a:r>
              <a:rPr lang="cs-CZ" sz="2200" b="1" dirty="0"/>
              <a:t>prvky restrikce</a:t>
            </a:r>
          </a:p>
          <a:p>
            <a:pPr lvl="1"/>
            <a:r>
              <a:rPr lang="cs-CZ" sz="2000" dirty="0"/>
              <a:t>omezení dostupnosti dat, dostupnosti kartografického díla, apod</a:t>
            </a:r>
            <a:r>
              <a:rPr lang="cs-CZ" sz="2000" dirty="0" smtClean="0"/>
              <a:t>.</a:t>
            </a:r>
          </a:p>
          <a:p>
            <a:pPr lvl="1"/>
            <a:r>
              <a:rPr lang="cs-CZ" sz="2000" dirty="0" smtClean="0"/>
              <a:t>omezení šíření dat, přísnější vyhlášky, normy, směrnice</a:t>
            </a:r>
            <a:endParaRPr lang="cs-CZ" sz="2000" dirty="0"/>
          </a:p>
          <a:p>
            <a:r>
              <a:rPr lang="cs-CZ" sz="2200" b="1" dirty="0"/>
              <a:t>sankce</a:t>
            </a:r>
          </a:p>
          <a:p>
            <a:pPr lvl="1"/>
            <a:r>
              <a:rPr lang="cs-CZ" sz="2000" dirty="0"/>
              <a:t>řešení v případě zneužití díla</a:t>
            </a:r>
          </a:p>
          <a:p>
            <a:pPr lvl="1"/>
            <a:r>
              <a:rPr lang="cs-CZ" sz="2000" dirty="0"/>
              <a:t>trestněprávní a občanskoprávní rovina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375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5"/>
            <a:ext cx="8424614" cy="489696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200" dirty="0" smtClean="0">
                <a:latin typeface="Trebuchet MS" pitchFamily="34" charset="0"/>
              </a:rPr>
              <a:t>Jaké jsou </a:t>
            </a:r>
            <a:r>
              <a:rPr lang="cs-CZ" sz="2200" b="1" dirty="0" smtClean="0">
                <a:latin typeface="Trebuchet MS" pitchFamily="34" charset="0"/>
              </a:rPr>
              <a:t>datové zdroje</a:t>
            </a:r>
            <a:r>
              <a:rPr lang="cs-CZ" sz="2200" dirty="0" smtClean="0">
                <a:latin typeface="Trebuchet MS" pitchFamily="34" charset="0"/>
              </a:rPr>
              <a:t>?</a:t>
            </a: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primární</a:t>
            </a: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sekundární</a:t>
            </a:r>
          </a:p>
          <a:p>
            <a:pPr marL="0" indent="0" eaLnBrk="1" hangingPunct="1">
              <a:buNone/>
              <a:defRPr/>
            </a:pPr>
            <a:endParaRPr lang="cs-CZ" sz="1200" dirty="0" smtClean="0"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topografická data</a:t>
            </a: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tematická data</a:t>
            </a:r>
          </a:p>
          <a:p>
            <a:pPr eaLnBrk="1" hangingPunct="1">
              <a:defRPr/>
            </a:pPr>
            <a:endParaRPr lang="cs-CZ" sz="1200" dirty="0"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syntéza více datových zdrojů</a:t>
            </a:r>
          </a:p>
          <a:p>
            <a:pPr eaLnBrk="1" hangingPunct="1">
              <a:defRPr/>
            </a:pPr>
            <a:endParaRPr lang="cs-CZ" sz="1200" dirty="0"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cs-CZ" sz="2200" dirty="0" smtClean="0">
                <a:solidFill>
                  <a:srgbClr val="7030A0"/>
                </a:solidFill>
                <a:latin typeface="Trebuchet MS" pitchFamily="34" charset="0"/>
              </a:rPr>
              <a:t>tištěné produkty</a:t>
            </a:r>
          </a:p>
          <a:p>
            <a:pPr eaLnBrk="1" hangingPunct="1">
              <a:defRPr/>
            </a:pPr>
            <a:r>
              <a:rPr lang="cs-CZ" sz="2200" dirty="0" smtClean="0">
                <a:solidFill>
                  <a:srgbClr val="7030A0"/>
                </a:solidFill>
                <a:latin typeface="Trebuchet MS" pitchFamily="34" charset="0"/>
              </a:rPr>
              <a:t>digitální produkty</a:t>
            </a:r>
          </a:p>
          <a:p>
            <a:pPr eaLnBrk="1" hangingPunct="1">
              <a:defRPr/>
            </a:pPr>
            <a:endParaRPr lang="cs-CZ" sz="2200" dirty="0">
              <a:latin typeface="Trebuchet MS" pitchFamily="34" charset="0"/>
            </a:endParaRPr>
          </a:p>
          <a:p>
            <a:pPr eaLnBrk="1" hangingPunct="1">
              <a:defRPr/>
            </a:pPr>
            <a:endParaRPr lang="cs-CZ" sz="2200" dirty="0" smtClean="0">
              <a:latin typeface="Trebuchet MS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Datové zdroje, tvorba map &amp; autorské právo</a:t>
            </a:r>
            <a:endParaRPr lang="cs-CZ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4603548"/>
              </p:ext>
            </p:extLst>
          </p:nvPr>
        </p:nvGraphicFramePr>
        <p:xfrm>
          <a:off x="4067944" y="1628800"/>
          <a:ext cx="50642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022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správně datové zdroje využívat?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nejdůležitější jsou </a:t>
            </a:r>
            <a:r>
              <a:rPr lang="cs-CZ" b="1" dirty="0" smtClean="0"/>
              <a:t>licence a oprávnění</a:t>
            </a:r>
          </a:p>
          <a:p>
            <a:pPr lvl="1"/>
            <a:r>
              <a:rPr lang="cs-CZ" dirty="0" smtClean="0"/>
              <a:t>copyright ©</a:t>
            </a:r>
          </a:p>
          <a:p>
            <a:pPr lvl="1"/>
            <a:r>
              <a:rPr lang="cs-CZ" dirty="0" smtClean="0"/>
              <a:t>public </a:t>
            </a:r>
            <a:r>
              <a:rPr lang="cs-CZ" dirty="0" err="1" smtClean="0"/>
              <a:t>domain</a:t>
            </a:r>
            <a:r>
              <a:rPr lang="cs-CZ" dirty="0" smtClean="0"/>
              <a:t> a GNU General Public licence</a:t>
            </a:r>
          </a:p>
          <a:p>
            <a:pPr lvl="1"/>
            <a:r>
              <a:rPr lang="cs-CZ" dirty="0" err="1" smtClean="0"/>
              <a:t>cardware</a:t>
            </a:r>
            <a:r>
              <a:rPr lang="cs-CZ" dirty="0" smtClean="0"/>
              <a:t>, freeware, shareware, OEM, open-source</a:t>
            </a:r>
          </a:p>
          <a:p>
            <a:pPr lvl="1"/>
            <a:r>
              <a:rPr lang="cs-CZ" dirty="0" err="1" smtClean="0"/>
              <a:t>CreativeCommons</a:t>
            </a:r>
            <a:r>
              <a:rPr lang="cs-CZ" dirty="0" smtClean="0"/>
              <a:t> </a:t>
            </a:r>
          </a:p>
          <a:p>
            <a:pPr marL="457200" lvl="1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dirty="0" smtClean="0"/>
              <a:t>Záleží na tom, co je vytvářeno, </a:t>
            </a:r>
            <a:r>
              <a:rPr lang="cs-CZ" b="1" dirty="0" smtClean="0"/>
              <a:t>rozdílná pravidla </a:t>
            </a:r>
            <a:r>
              <a:rPr lang="cs-CZ" dirty="0" smtClean="0"/>
              <a:t>platí pro:</a:t>
            </a:r>
          </a:p>
          <a:p>
            <a:pPr marL="800100" lvl="1"/>
            <a:r>
              <a:rPr lang="cs-CZ" dirty="0" smtClean="0"/>
              <a:t>odborné a vědecké práce (články, studie apod.)</a:t>
            </a:r>
          </a:p>
          <a:p>
            <a:pPr marL="800100" lvl="1"/>
            <a:r>
              <a:rPr lang="cs-CZ" dirty="0" smtClean="0"/>
              <a:t>výukové materiály (šířené/prezentované)</a:t>
            </a:r>
          </a:p>
          <a:p>
            <a:pPr marL="800100" lvl="1"/>
            <a:r>
              <a:rPr lang="cs-CZ" dirty="0" smtClean="0"/>
              <a:t>komerční využití</a:t>
            </a:r>
          </a:p>
          <a:p>
            <a:pPr marL="800100" lvl="1"/>
            <a:r>
              <a:rPr lang="cs-CZ" dirty="0" smtClean="0"/>
              <a:t>šíření (i nekomerční, neziskové apod.)</a:t>
            </a:r>
          </a:p>
          <a:p>
            <a:pPr marL="400050"/>
            <a:endParaRPr lang="cs-CZ" dirty="0"/>
          </a:p>
          <a:p>
            <a:pPr lvl="1"/>
            <a:endParaRPr lang="cs-CZ" dirty="0"/>
          </a:p>
        </p:txBody>
      </p:sp>
      <p:pic>
        <p:nvPicPr>
          <p:cNvPr id="1026" name="Picture 2" descr="http://upload.wikimedia.org/wikipedia/commons/thumb/a/a3/Cc.logo.circle.svg/64px-Cc.logo.circ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109315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5993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smlouvy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en-US" sz="2200" b="1" dirty="0" smtClean="0"/>
              <a:t>udělení </a:t>
            </a:r>
            <a:r>
              <a:rPr lang="cs-CZ" altLang="en-US" sz="2200" b="1" dirty="0"/>
              <a:t>souhlasu k užití díla </a:t>
            </a:r>
            <a:r>
              <a:rPr lang="cs-CZ" altLang="en-US" sz="2200" dirty="0"/>
              <a:t>(výkonu, záznamu, vysílání apod</a:t>
            </a:r>
            <a:r>
              <a:rPr lang="cs-CZ" altLang="en-US" sz="2200" dirty="0" smtClean="0"/>
              <a:t>.)</a:t>
            </a:r>
          </a:p>
          <a:p>
            <a:r>
              <a:rPr lang="cs-CZ" altLang="en-US" sz="2200" dirty="0" smtClean="0"/>
              <a:t>může uzavřít autor</a:t>
            </a:r>
            <a:r>
              <a:rPr lang="cs-CZ" altLang="en-US" sz="2200" dirty="0"/>
              <a:t>, dědic, zaměstnavatel, </a:t>
            </a:r>
            <a:r>
              <a:rPr lang="cs-CZ" altLang="en-US" sz="2200" dirty="0" smtClean="0"/>
              <a:t>držitel licence </a:t>
            </a:r>
            <a:br>
              <a:rPr lang="cs-CZ" altLang="en-US" sz="2200" dirty="0" smtClean="0"/>
            </a:br>
            <a:r>
              <a:rPr lang="cs-CZ" altLang="en-US" sz="2200" dirty="0" smtClean="0"/>
              <a:t>s </a:t>
            </a:r>
            <a:r>
              <a:rPr lang="cs-CZ" altLang="en-US" sz="2200" dirty="0"/>
              <a:t>možností udělovat podlicenci, kolektivní </a:t>
            </a:r>
            <a:r>
              <a:rPr lang="cs-CZ" altLang="en-US" sz="2200" dirty="0" smtClean="0"/>
              <a:t>správce</a:t>
            </a:r>
          </a:p>
          <a:p>
            <a:r>
              <a:rPr lang="cs-CZ" altLang="en-US" sz="2200" b="1" dirty="0" smtClean="0"/>
              <a:t>obsah smlouvy</a:t>
            </a:r>
          </a:p>
          <a:p>
            <a:pPr lvl="1"/>
            <a:r>
              <a:rPr lang="cs-CZ" altLang="en-US" sz="2000" dirty="0"/>
              <a:t>způsob </a:t>
            </a:r>
            <a:r>
              <a:rPr lang="cs-CZ" altLang="en-US" sz="2000" dirty="0" smtClean="0"/>
              <a:t>užití</a:t>
            </a:r>
          </a:p>
          <a:p>
            <a:pPr lvl="1"/>
            <a:r>
              <a:rPr lang="cs-CZ" altLang="en-US" sz="2000" dirty="0" smtClean="0"/>
              <a:t>rozsah </a:t>
            </a:r>
            <a:r>
              <a:rPr lang="cs-CZ" altLang="en-US" sz="2000" dirty="0"/>
              <a:t>užití (množstevní, prostorový, časový</a:t>
            </a:r>
            <a:r>
              <a:rPr lang="cs-CZ" altLang="en-US" sz="2000" dirty="0" smtClean="0"/>
              <a:t>)</a:t>
            </a:r>
          </a:p>
          <a:p>
            <a:pPr lvl="1"/>
            <a:r>
              <a:rPr lang="cs-CZ" altLang="en-US" sz="2000" dirty="0" smtClean="0"/>
              <a:t>odměna </a:t>
            </a:r>
            <a:r>
              <a:rPr lang="cs-CZ" altLang="en-US" sz="2000" dirty="0"/>
              <a:t>(možno sjednat i bezúplatnou  licenci</a:t>
            </a:r>
            <a:r>
              <a:rPr lang="cs-CZ" altLang="en-US" sz="2000" dirty="0" smtClean="0"/>
              <a:t>)</a:t>
            </a:r>
          </a:p>
          <a:p>
            <a:r>
              <a:rPr lang="cs-CZ" altLang="en-US" sz="2200" b="1" dirty="0" smtClean="0"/>
              <a:t>omezení licence</a:t>
            </a:r>
            <a:endParaRPr lang="cs-CZ" altLang="en-US" sz="2200" b="1" dirty="0"/>
          </a:p>
          <a:p>
            <a:pPr lvl="1"/>
            <a:r>
              <a:rPr lang="cs-CZ" altLang="en-US" sz="2000" dirty="0" smtClean="0"/>
              <a:t>pokud není uvedeno jinak: pouze k dosažení účelu, území ČR, doba obvyklá k užití díla, max. 1 rok, množstevní rozsah obvyklý u druhu díla a způsobu užití</a:t>
            </a:r>
            <a:endParaRPr lang="cs-CZ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6556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smtClean="0"/>
              <a:t>Postavení autorského práva</a:t>
            </a:r>
            <a:endParaRPr lang="en-GB" sz="32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autorské právo má </a:t>
            </a:r>
            <a:r>
              <a:rPr lang="cs-CZ" sz="2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zvláštní postavení v právním systému</a:t>
            </a:r>
          </a:p>
          <a:p>
            <a:r>
              <a:rPr lang="en-US" sz="2200" i="1" dirty="0"/>
              <a:t>„</a:t>
            </a:r>
            <a:r>
              <a:rPr lang="en-US" sz="2200" i="1" dirty="0" err="1"/>
              <a:t>Autorské</a:t>
            </a:r>
            <a:r>
              <a:rPr lang="en-US" sz="2200" i="1" dirty="0"/>
              <a:t> </a:t>
            </a:r>
            <a:r>
              <a:rPr lang="en-US" sz="2200" i="1" dirty="0" err="1"/>
              <a:t>právo</a:t>
            </a:r>
            <a:r>
              <a:rPr lang="en-US" sz="2200" i="1" dirty="0"/>
              <a:t> je </a:t>
            </a:r>
            <a:r>
              <a:rPr lang="en-US" sz="2200" i="1" dirty="0" err="1"/>
              <a:t>založeno</a:t>
            </a:r>
            <a:r>
              <a:rPr lang="en-US" sz="2200" i="1" dirty="0"/>
              <a:t> </a:t>
            </a:r>
            <a:r>
              <a:rPr lang="en-US" sz="2200" i="1" dirty="0" err="1"/>
              <a:t>na</a:t>
            </a:r>
            <a:r>
              <a:rPr lang="en-US" sz="2200" i="1" dirty="0"/>
              <a:t> </a:t>
            </a:r>
            <a:r>
              <a:rPr lang="en-US" sz="2200" b="1" i="1" dirty="0" err="1"/>
              <a:t>soukromoprávních</a:t>
            </a:r>
            <a:r>
              <a:rPr lang="en-US" sz="2200" b="1" i="1" dirty="0"/>
              <a:t> </a:t>
            </a:r>
            <a:r>
              <a:rPr lang="en-US" sz="2200" b="1" i="1" dirty="0" err="1"/>
              <a:t>principech</a:t>
            </a:r>
            <a:r>
              <a:rPr lang="en-US" sz="2200" i="1" dirty="0"/>
              <a:t>, </a:t>
            </a:r>
            <a:r>
              <a:rPr lang="cs-CZ" sz="2200" i="1" dirty="0" smtClean="0"/>
              <a:t/>
            </a:r>
            <a:br>
              <a:rPr lang="cs-CZ" sz="2200" i="1" dirty="0" smtClean="0"/>
            </a:br>
            <a:r>
              <a:rPr lang="en-US" sz="2200" i="1" dirty="0" err="1" smtClean="0"/>
              <a:t>které</a:t>
            </a:r>
            <a:r>
              <a:rPr lang="en-US" sz="2200" i="1" dirty="0" smtClean="0"/>
              <a:t> </a:t>
            </a:r>
            <a:r>
              <a:rPr lang="en-US" sz="2200" i="1" dirty="0" err="1"/>
              <a:t>jsou</a:t>
            </a:r>
            <a:r>
              <a:rPr lang="en-US" sz="2200" i="1" dirty="0"/>
              <a:t> </a:t>
            </a:r>
            <a:r>
              <a:rPr lang="en-US" sz="2200" i="1" dirty="0" err="1"/>
              <a:t>obecně</a:t>
            </a:r>
            <a:r>
              <a:rPr lang="en-US" sz="2200" i="1" dirty="0"/>
              <a:t> </a:t>
            </a:r>
            <a:r>
              <a:rPr lang="en-US" sz="2200" i="1" dirty="0" err="1"/>
              <a:t>normativně</a:t>
            </a:r>
            <a:r>
              <a:rPr lang="en-US" sz="2200" i="1" dirty="0"/>
              <a:t> </a:t>
            </a:r>
            <a:r>
              <a:rPr lang="en-US" sz="2200" i="1" dirty="0" err="1"/>
              <a:t>platné</a:t>
            </a:r>
            <a:r>
              <a:rPr lang="en-US" sz="2200" i="1" dirty="0"/>
              <a:t> a </a:t>
            </a:r>
            <a:r>
              <a:rPr lang="en-US" sz="2200" i="1" dirty="0" err="1"/>
              <a:t>které</a:t>
            </a:r>
            <a:r>
              <a:rPr lang="en-US" sz="2200" i="1" dirty="0"/>
              <a:t> </a:t>
            </a:r>
            <a:r>
              <a:rPr lang="en-US" sz="2200" i="1" dirty="0" err="1"/>
              <a:t>jsou</a:t>
            </a:r>
            <a:r>
              <a:rPr lang="en-US" sz="2200" i="1" dirty="0"/>
              <a:t> </a:t>
            </a:r>
            <a:r>
              <a:rPr lang="en-US" sz="2200" i="1" dirty="0" err="1"/>
              <a:t>legálně</a:t>
            </a:r>
            <a:r>
              <a:rPr lang="en-US" sz="2200" i="1" dirty="0"/>
              <a:t> </a:t>
            </a:r>
            <a:r>
              <a:rPr lang="en-US" sz="2200" i="1" dirty="0" err="1"/>
              <a:t>vyjádřeny</a:t>
            </a:r>
            <a:r>
              <a:rPr lang="en-US" sz="2200" i="1" dirty="0"/>
              <a:t> </a:t>
            </a:r>
            <a:r>
              <a:rPr lang="en-US" sz="2200" i="1" dirty="0" err="1"/>
              <a:t>zejména</a:t>
            </a:r>
            <a:r>
              <a:rPr lang="en-US" sz="2200" i="1" dirty="0"/>
              <a:t> v </a:t>
            </a:r>
            <a:r>
              <a:rPr lang="en-US" sz="2200" i="1" dirty="0" err="1"/>
              <a:t>občanském</a:t>
            </a:r>
            <a:r>
              <a:rPr lang="en-US" sz="2200" i="1" dirty="0"/>
              <a:t> </a:t>
            </a:r>
            <a:r>
              <a:rPr lang="en-US" sz="2200" i="1" dirty="0" err="1"/>
              <a:t>zákoníku</a:t>
            </a:r>
            <a:r>
              <a:rPr lang="en-US" sz="2200" i="1" dirty="0"/>
              <a:t> </a:t>
            </a:r>
            <a:r>
              <a:rPr lang="en-US" sz="2200" i="1" dirty="0" err="1"/>
              <a:t>jakožto</a:t>
            </a:r>
            <a:r>
              <a:rPr lang="en-US" sz="2200" i="1" dirty="0"/>
              <a:t> </a:t>
            </a:r>
            <a:r>
              <a:rPr lang="en-US" sz="2200" i="1" dirty="0" err="1"/>
              <a:t>soukromoprávní</a:t>
            </a:r>
            <a:r>
              <a:rPr lang="en-US" sz="2200" i="1" dirty="0"/>
              <a:t> </a:t>
            </a:r>
            <a:r>
              <a:rPr lang="en-US" sz="2200" i="1" dirty="0" err="1"/>
              <a:t>normě</a:t>
            </a:r>
            <a:r>
              <a:rPr lang="en-US" sz="2200" i="1" dirty="0"/>
              <a:t> </a:t>
            </a:r>
            <a:r>
              <a:rPr lang="en-US" sz="2200" i="1" dirty="0" err="1"/>
              <a:t>generální</a:t>
            </a:r>
            <a:r>
              <a:rPr lang="en-US" sz="2200" i="1" dirty="0"/>
              <a:t> </a:t>
            </a:r>
            <a:r>
              <a:rPr lang="en-US" sz="2200" i="1" dirty="0" err="1"/>
              <a:t>povahy</a:t>
            </a:r>
            <a:r>
              <a:rPr lang="en-US" sz="2200" i="1" dirty="0"/>
              <a:t>. </a:t>
            </a:r>
            <a:r>
              <a:rPr lang="en-US" sz="2200" i="1" dirty="0" err="1"/>
              <a:t>Základní</a:t>
            </a:r>
            <a:r>
              <a:rPr lang="en-US" sz="2200" i="1" dirty="0"/>
              <a:t> </a:t>
            </a:r>
            <a:r>
              <a:rPr lang="en-US" sz="2200" i="1" dirty="0" err="1"/>
              <a:t>oporu</a:t>
            </a:r>
            <a:r>
              <a:rPr lang="en-US" sz="2200" i="1" dirty="0"/>
              <a:t> </a:t>
            </a:r>
            <a:r>
              <a:rPr lang="en-US" sz="2200" i="1" dirty="0" err="1"/>
              <a:t>přitom</a:t>
            </a:r>
            <a:r>
              <a:rPr lang="en-US" sz="2200" i="1" dirty="0"/>
              <a:t> </a:t>
            </a:r>
            <a:r>
              <a:rPr lang="en-US" sz="2200" i="1" dirty="0" err="1"/>
              <a:t>mají</a:t>
            </a:r>
            <a:r>
              <a:rPr lang="en-US" sz="2200" i="1" dirty="0"/>
              <a:t> v </a:t>
            </a:r>
            <a:r>
              <a:rPr lang="en-US" sz="2200" b="1" i="1" dirty="0" err="1"/>
              <a:t>ústavním</a:t>
            </a:r>
            <a:r>
              <a:rPr lang="en-US" sz="2200" b="1" i="1" dirty="0"/>
              <a:t> </a:t>
            </a:r>
            <a:r>
              <a:rPr lang="en-US" sz="2200" b="1" i="1" dirty="0" err="1"/>
              <a:t>pořádku</a:t>
            </a:r>
            <a:r>
              <a:rPr lang="en-US" sz="2200" b="1" i="1" dirty="0"/>
              <a:t> </a:t>
            </a:r>
            <a:r>
              <a:rPr lang="en-US" sz="2200" i="1" dirty="0" err="1"/>
              <a:t>naší</a:t>
            </a:r>
            <a:r>
              <a:rPr lang="en-US" sz="2200" i="1" dirty="0"/>
              <a:t> </a:t>
            </a:r>
            <a:r>
              <a:rPr lang="en-US" sz="2200" i="1" dirty="0" err="1"/>
              <a:t>republiky</a:t>
            </a:r>
            <a:r>
              <a:rPr lang="en-US" sz="2200" i="1" dirty="0"/>
              <a:t>. </a:t>
            </a:r>
            <a:r>
              <a:rPr lang="en-US" sz="2200" i="1" dirty="0" err="1"/>
              <a:t>Právo</a:t>
            </a:r>
            <a:r>
              <a:rPr lang="en-US" sz="2200" i="1" dirty="0"/>
              <a:t> </a:t>
            </a:r>
            <a:r>
              <a:rPr lang="en-US" sz="2200" i="1" dirty="0" err="1"/>
              <a:t>autorské</a:t>
            </a:r>
            <a:r>
              <a:rPr lang="en-US" sz="2200" i="1" dirty="0"/>
              <a:t> </a:t>
            </a:r>
            <a:r>
              <a:rPr lang="en-US" sz="2200" i="1" dirty="0" err="1"/>
              <a:t>tvoří</a:t>
            </a:r>
            <a:r>
              <a:rPr lang="en-US" sz="2200" i="1" dirty="0"/>
              <a:t>, </a:t>
            </a:r>
            <a:r>
              <a:rPr lang="en-US" sz="2200" i="1" dirty="0" err="1"/>
              <a:t>společně</a:t>
            </a:r>
            <a:r>
              <a:rPr lang="en-US" sz="2200" i="1" dirty="0"/>
              <a:t> s </a:t>
            </a:r>
            <a:r>
              <a:rPr lang="en-US" sz="2200" i="1" dirty="0" err="1"/>
              <a:t>některými</a:t>
            </a:r>
            <a:r>
              <a:rPr lang="en-US" sz="2200" i="1" dirty="0"/>
              <a:t> </a:t>
            </a:r>
            <a:r>
              <a:rPr lang="en-US" sz="2200" i="1" dirty="0" err="1"/>
              <a:t>zvláštními</a:t>
            </a:r>
            <a:r>
              <a:rPr lang="en-US" sz="2200" i="1" dirty="0"/>
              <a:t> </a:t>
            </a:r>
            <a:r>
              <a:rPr lang="en-US" sz="2200" i="1" dirty="0" err="1"/>
              <a:t>právy</a:t>
            </a:r>
            <a:r>
              <a:rPr lang="en-US" sz="2200" i="1" dirty="0"/>
              <a:t> </a:t>
            </a:r>
            <a:r>
              <a:rPr lang="en-US" sz="2200" i="1" dirty="0" err="1"/>
              <a:t>majetkovými</a:t>
            </a:r>
            <a:r>
              <a:rPr lang="en-US" sz="2200" i="1" dirty="0"/>
              <a:t>, </a:t>
            </a:r>
            <a:r>
              <a:rPr lang="en-US" sz="2200" b="1" i="1" dirty="0" err="1"/>
              <a:t>podsystém</a:t>
            </a:r>
            <a:r>
              <a:rPr lang="en-US" sz="2200" b="1" i="1" dirty="0"/>
              <a:t> </a:t>
            </a:r>
            <a:r>
              <a:rPr lang="en-US" sz="2200" b="1" i="1" dirty="0" err="1"/>
              <a:t>soukromého</a:t>
            </a:r>
            <a:r>
              <a:rPr lang="en-US" sz="2200" b="1" i="1" dirty="0"/>
              <a:t> </a:t>
            </a:r>
            <a:r>
              <a:rPr lang="en-US" sz="2200" b="1" i="1" dirty="0" err="1"/>
              <a:t>práva</a:t>
            </a:r>
            <a:r>
              <a:rPr lang="en-US" sz="2200" i="1" dirty="0"/>
              <a:t>, v </a:t>
            </a:r>
            <a:r>
              <a:rPr lang="en-US" sz="2200" i="1" dirty="0" err="1"/>
              <a:t>jehož</a:t>
            </a:r>
            <a:r>
              <a:rPr lang="en-US" sz="2200" i="1" dirty="0"/>
              <a:t> </a:t>
            </a:r>
            <a:r>
              <a:rPr lang="en-US" sz="2200" i="1" dirty="0" err="1"/>
              <a:t>rámci</a:t>
            </a:r>
            <a:r>
              <a:rPr lang="en-US" sz="2200" i="1" dirty="0"/>
              <a:t> </a:t>
            </a:r>
            <a:r>
              <a:rPr lang="en-US" sz="2200" i="1" dirty="0" err="1"/>
              <a:t>má</a:t>
            </a:r>
            <a:r>
              <a:rPr lang="en-US" sz="2200" i="1" dirty="0"/>
              <a:t> </a:t>
            </a:r>
            <a:r>
              <a:rPr lang="en-US" sz="2200" i="1" dirty="0" err="1" smtClean="0"/>
              <a:t>zvláštní</a:t>
            </a:r>
            <a:r>
              <a:rPr lang="en-US" sz="2200" i="1" dirty="0" smtClean="0"/>
              <a:t> </a:t>
            </a:r>
            <a:r>
              <a:rPr lang="en-US" sz="2200" i="1" dirty="0" err="1"/>
              <a:t>postavení</a:t>
            </a:r>
            <a:r>
              <a:rPr lang="en-US" sz="2200" i="1" dirty="0" smtClean="0"/>
              <a:t>.“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cs-CZ" sz="1200" i="1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1200" i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  <a:endParaRPr lang="cs-CZ" sz="12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2000" dirty="0" smtClean="0"/>
          </a:p>
          <a:p>
            <a:r>
              <a:rPr lang="cs-CZ" sz="2000" dirty="0" smtClean="0"/>
              <a:t>autorské právo je řešeno v </a:t>
            </a:r>
            <a:r>
              <a:rPr lang="cs-CZ" sz="2000" b="1" dirty="0" smtClean="0"/>
              <a:t>Autorském zákoně</a:t>
            </a:r>
          </a:p>
          <a:p>
            <a:r>
              <a:rPr lang="cs-CZ" sz="2000" dirty="0"/>
              <a:t>pokud autorský zákon neobsahuje potřebnou úpravu, použije se podpůrně </a:t>
            </a:r>
            <a:r>
              <a:rPr lang="cs-CZ" sz="2000" b="1" dirty="0"/>
              <a:t>Občanský zákoník</a:t>
            </a:r>
            <a:endParaRPr lang="cs-CZ" sz="2000" b="1" dirty="0"/>
          </a:p>
        </p:txBody>
      </p:sp>
      <p:pic>
        <p:nvPicPr>
          <p:cNvPr id="9219" name="Picture 3" descr="C:\Users\Alenka\AppData\Local\Microsoft\Windows\Temporary Internet Files\Content.IE5\EAKONO4P\MC9004419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07079" y="193921"/>
            <a:ext cx="943582" cy="93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53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smlouvy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výhradní nebo nevýhradní</a:t>
            </a:r>
          </a:p>
          <a:p>
            <a:r>
              <a:rPr lang="cs-CZ" sz="2200" dirty="0"/>
              <a:t>výhradní</a:t>
            </a:r>
          </a:p>
          <a:p>
            <a:pPr lvl="1"/>
            <a:r>
              <a:rPr lang="cs-CZ" dirty="0" smtClean="0"/>
              <a:t>pouze písemně</a:t>
            </a:r>
          </a:p>
          <a:p>
            <a:pPr lvl="1"/>
            <a:r>
              <a:rPr lang="cs-CZ" dirty="0" smtClean="0"/>
              <a:t>např. nakladatelské smlouvy, vždy výhradní</a:t>
            </a:r>
          </a:p>
          <a:p>
            <a:r>
              <a:rPr lang="cs-CZ" altLang="en-US" sz="2200" b="1" dirty="0"/>
              <a:t>zvláštní </a:t>
            </a:r>
            <a:r>
              <a:rPr lang="cs-CZ" altLang="en-US" sz="2200" b="1" dirty="0"/>
              <a:t>způsob uzavírání smluv </a:t>
            </a:r>
            <a:endParaRPr lang="cs-CZ" altLang="en-US" sz="2200" b="1" dirty="0"/>
          </a:p>
          <a:p>
            <a:pPr lvl="1"/>
            <a:r>
              <a:rPr lang="cs-CZ" altLang="en-US" dirty="0" smtClean="0"/>
              <a:t>neurčitý </a:t>
            </a:r>
            <a:r>
              <a:rPr lang="cs-CZ" altLang="en-US" dirty="0"/>
              <a:t>okruh adresátů </a:t>
            </a:r>
            <a:r>
              <a:rPr lang="cs-CZ" altLang="en-US" dirty="0" smtClean="0"/>
              <a:t>výzvy</a:t>
            </a:r>
          </a:p>
          <a:p>
            <a:pPr lvl="1"/>
            <a:r>
              <a:rPr lang="cs-CZ" altLang="en-US" dirty="0" smtClean="0"/>
              <a:t>akceptace </a:t>
            </a:r>
            <a:r>
              <a:rPr lang="cs-CZ" altLang="en-US" dirty="0"/>
              <a:t>možná i bez vyrozumění navrhovatele </a:t>
            </a:r>
            <a:r>
              <a:rPr lang="cs-CZ" altLang="en-US" dirty="0" smtClean="0"/>
              <a:t/>
            </a:r>
            <a:br>
              <a:rPr lang="cs-CZ" altLang="en-US" dirty="0" smtClean="0"/>
            </a:br>
            <a:r>
              <a:rPr lang="cs-CZ" altLang="en-US" dirty="0" smtClean="0"/>
              <a:t>(</a:t>
            </a:r>
            <a:r>
              <a:rPr lang="cs-CZ" altLang="en-US" dirty="0"/>
              <a:t>splnění podmínek, poskytnutí plnění apod</a:t>
            </a:r>
            <a:r>
              <a:rPr lang="cs-CZ" altLang="en-US" dirty="0" smtClean="0"/>
              <a:t>.)</a:t>
            </a:r>
          </a:p>
          <a:p>
            <a:r>
              <a:rPr lang="cs-CZ" altLang="en-US" sz="2200" dirty="0" smtClean="0"/>
              <a:t>nutno sjednat </a:t>
            </a:r>
            <a:r>
              <a:rPr lang="cs-CZ" altLang="en-US" sz="2200" b="1" dirty="0" smtClean="0"/>
              <a:t>odměnu</a:t>
            </a:r>
            <a:r>
              <a:rPr lang="cs-CZ" altLang="en-US" sz="2200" dirty="0" smtClean="0"/>
              <a:t> (i v případě </a:t>
            </a:r>
            <a:r>
              <a:rPr lang="cs-CZ" altLang="en-US" sz="2200" dirty="0" err="1" smtClean="0"/>
              <a:t>bezúplatnosti</a:t>
            </a:r>
            <a:r>
              <a:rPr lang="cs-CZ" altLang="en-US" sz="2200" dirty="0" smtClean="0"/>
              <a:t>)</a:t>
            </a:r>
          </a:p>
          <a:p>
            <a:r>
              <a:rPr lang="cs-CZ" altLang="en-US" sz="2200" dirty="0" smtClean="0"/>
              <a:t>poskytování třetí osobě</a:t>
            </a:r>
          </a:p>
          <a:p>
            <a:pPr lvl="1"/>
            <a:r>
              <a:rPr lang="cs-CZ" sz="2000" dirty="0" smtClean="0"/>
              <a:t>podlicence, postoupení licence (jen s písemným souhlasem autora)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9434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 a omezení práv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volná užití </a:t>
            </a:r>
            <a:r>
              <a:rPr lang="cs-CZ" dirty="0" smtClean="0"/>
              <a:t>(vymezeno v autorském zákoně)</a:t>
            </a:r>
          </a:p>
          <a:p>
            <a:r>
              <a:rPr lang="cs-CZ" b="1" dirty="0" smtClean="0"/>
              <a:t>zákonné licence </a:t>
            </a:r>
            <a:r>
              <a:rPr lang="cs-CZ" dirty="0" smtClean="0"/>
              <a:t>– bezúplatné a úplatné</a:t>
            </a:r>
          </a:p>
          <a:p>
            <a:endParaRPr lang="cs-CZ" dirty="0" smtClean="0"/>
          </a:p>
          <a:p>
            <a:r>
              <a:rPr lang="cs-CZ" b="1" dirty="0" smtClean="0"/>
              <a:t>třístupňový test</a:t>
            </a:r>
          </a:p>
          <a:p>
            <a:pPr lvl="1"/>
            <a:r>
              <a:rPr lang="cs-CZ" dirty="0" smtClean="0"/>
              <a:t>a</a:t>
            </a:r>
            <a:r>
              <a:rPr lang="en-US" dirty="0" smtClean="0"/>
              <a:t>by </a:t>
            </a:r>
            <a:r>
              <a:rPr lang="en-US" dirty="0"/>
              <a:t>se v </a:t>
            </a:r>
            <a:r>
              <a:rPr lang="en-US" dirty="0" err="1"/>
              <a:t>konkrétním</a:t>
            </a:r>
            <a:r>
              <a:rPr lang="en-US" dirty="0"/>
              <a:t> 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jednalo</a:t>
            </a:r>
            <a:r>
              <a:rPr lang="en-US" dirty="0"/>
              <a:t> o </a:t>
            </a:r>
            <a:r>
              <a:rPr lang="en-US" b="1" dirty="0" err="1"/>
              <a:t>volné</a:t>
            </a:r>
            <a:r>
              <a:rPr lang="en-US" b="1" dirty="0"/>
              <a:t> </a:t>
            </a:r>
            <a:r>
              <a:rPr lang="en-US" b="1" dirty="0" err="1"/>
              <a:t>užití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o </a:t>
            </a:r>
            <a:r>
              <a:rPr lang="en-US" b="1" dirty="0" err="1"/>
              <a:t>bezúplatnou</a:t>
            </a:r>
            <a:r>
              <a:rPr lang="en-US" b="1" dirty="0"/>
              <a:t> </a:t>
            </a:r>
            <a:r>
              <a:rPr lang="en-US" b="1" dirty="0" err="1"/>
              <a:t>zákonnou</a:t>
            </a:r>
            <a:r>
              <a:rPr lang="en-US" b="1" dirty="0"/>
              <a:t> </a:t>
            </a:r>
            <a:r>
              <a:rPr lang="en-US" b="1" dirty="0" err="1"/>
              <a:t>licenci</a:t>
            </a:r>
            <a:r>
              <a:rPr lang="en-US" b="1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 </a:t>
            </a:r>
            <a:r>
              <a:rPr lang="en-US" dirty="0" err="1"/>
              <a:t>užití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kumulativně</a:t>
            </a:r>
            <a:r>
              <a:rPr lang="en-US" dirty="0"/>
              <a:t> </a:t>
            </a:r>
            <a:r>
              <a:rPr lang="en-US" dirty="0" err="1" smtClean="0"/>
              <a:t>vyhovovat</a:t>
            </a:r>
            <a:r>
              <a:rPr lang="en-US" dirty="0" smtClean="0"/>
              <a:t> </a:t>
            </a:r>
            <a:r>
              <a:rPr lang="en-US" dirty="0" err="1"/>
              <a:t>všem</a:t>
            </a:r>
            <a:r>
              <a:rPr lang="en-US" dirty="0"/>
              <a:t> </a:t>
            </a:r>
            <a:r>
              <a:rPr lang="en-US" dirty="0" err="1"/>
              <a:t>třem</a:t>
            </a:r>
            <a:r>
              <a:rPr lang="en-US" dirty="0"/>
              <a:t> </a:t>
            </a:r>
            <a:r>
              <a:rPr lang="en-US" dirty="0" err="1"/>
              <a:t>podmínkám</a:t>
            </a:r>
            <a:r>
              <a:rPr lang="en-US" dirty="0"/>
              <a:t> </a:t>
            </a:r>
            <a:r>
              <a:rPr lang="en-US" dirty="0" err="1"/>
              <a:t>třístupňového</a:t>
            </a:r>
            <a:r>
              <a:rPr lang="en-US" dirty="0"/>
              <a:t> </a:t>
            </a:r>
            <a:r>
              <a:rPr lang="en-US" dirty="0" err="1"/>
              <a:t>testu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zakotveny</a:t>
            </a:r>
            <a:r>
              <a:rPr lang="en-US" dirty="0"/>
              <a:t> v § 29 </a:t>
            </a:r>
            <a:r>
              <a:rPr lang="en-US" dirty="0" err="1"/>
              <a:t>odst</a:t>
            </a:r>
            <a:r>
              <a:rPr lang="en-US" dirty="0"/>
              <a:t>. 1 </a:t>
            </a:r>
            <a:r>
              <a:rPr lang="cs-CZ" dirty="0" smtClean="0"/>
              <a:t>autorského zákona</a:t>
            </a:r>
          </a:p>
          <a:p>
            <a:pPr lvl="1"/>
            <a:r>
              <a:rPr lang="en-US" dirty="0" smtClean="0"/>
              <a:t>Na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/>
              <a:t>ustanovení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endParaRPr lang="cs-CZ" dirty="0" smtClean="0"/>
          </a:p>
          <a:p>
            <a:pPr lvl="2"/>
            <a:r>
              <a:rPr lang="en-US" dirty="0" err="1" smtClean="0"/>
              <a:t>výjimky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omezení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autorského</a:t>
            </a:r>
            <a:r>
              <a:rPr lang="en-US" dirty="0"/>
              <a:t> </a:t>
            </a:r>
            <a:r>
              <a:rPr lang="en-US" dirty="0" err="1"/>
              <a:t>uplatnit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zvláštních</a:t>
            </a:r>
            <a:r>
              <a:rPr lang="en-US" dirty="0"/>
              <a:t> </a:t>
            </a:r>
            <a:r>
              <a:rPr lang="en-US" dirty="0" err="1"/>
              <a:t>případech</a:t>
            </a:r>
            <a:r>
              <a:rPr lang="en-US" dirty="0"/>
              <a:t> </a:t>
            </a:r>
            <a:r>
              <a:rPr lang="en-US" dirty="0" err="1"/>
              <a:t>stanovených</a:t>
            </a:r>
            <a:r>
              <a:rPr lang="en-US" dirty="0"/>
              <a:t> v </a:t>
            </a:r>
            <a:r>
              <a:rPr lang="en-US" dirty="0" err="1"/>
              <a:t>autorském</a:t>
            </a:r>
            <a:r>
              <a:rPr lang="en-US" dirty="0"/>
              <a:t> </a:t>
            </a:r>
            <a:r>
              <a:rPr lang="en-US" dirty="0" err="1"/>
              <a:t>zákoně</a:t>
            </a:r>
            <a:r>
              <a:rPr lang="en-US" dirty="0"/>
              <a:t>, </a:t>
            </a:r>
            <a:endParaRPr lang="cs-CZ" dirty="0" smtClean="0"/>
          </a:p>
          <a:p>
            <a:pPr lvl="2"/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en-US" dirty="0" err="1"/>
              <a:t>tehdy</a:t>
            </a:r>
            <a:r>
              <a:rPr lang="en-US" dirty="0"/>
              <a:t>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 </a:t>
            </a:r>
            <a:r>
              <a:rPr lang="en-US" dirty="0" err="1"/>
              <a:t>užití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v </a:t>
            </a:r>
            <a:r>
              <a:rPr lang="en-US" dirty="0" err="1"/>
              <a:t>rozporu</a:t>
            </a:r>
            <a:r>
              <a:rPr lang="en-US" dirty="0"/>
              <a:t> s </a:t>
            </a:r>
            <a:r>
              <a:rPr lang="en-US" dirty="0" err="1"/>
              <a:t>běžným</a:t>
            </a:r>
            <a:r>
              <a:rPr lang="en-US" dirty="0"/>
              <a:t> </a:t>
            </a:r>
            <a:r>
              <a:rPr lang="en-US" dirty="0" err="1"/>
              <a:t>způsobem</a:t>
            </a:r>
            <a:r>
              <a:rPr lang="en-US" dirty="0"/>
              <a:t> </a:t>
            </a:r>
            <a:r>
              <a:rPr lang="en-US" dirty="0" err="1"/>
              <a:t>užití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</a:t>
            </a:r>
            <a:endParaRPr lang="cs-CZ" dirty="0" smtClean="0"/>
          </a:p>
          <a:p>
            <a:pPr lvl="2"/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/>
              <a:t>tehdy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jím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nepřiměřeně</a:t>
            </a:r>
            <a:r>
              <a:rPr lang="en-US" dirty="0"/>
              <a:t> </a:t>
            </a:r>
            <a:r>
              <a:rPr lang="en-US" dirty="0" err="1"/>
              <a:t>dotčeny</a:t>
            </a:r>
            <a:r>
              <a:rPr lang="en-US" dirty="0"/>
              <a:t> </a:t>
            </a:r>
            <a:r>
              <a:rPr lang="en-US" dirty="0" err="1"/>
              <a:t>oprávněné</a:t>
            </a:r>
            <a:r>
              <a:rPr lang="en-US" dirty="0"/>
              <a:t> </a:t>
            </a:r>
            <a:r>
              <a:rPr lang="en-US" dirty="0" err="1"/>
              <a:t>zájmy</a:t>
            </a:r>
            <a:r>
              <a:rPr lang="en-US" dirty="0"/>
              <a:t> </a:t>
            </a:r>
            <a:r>
              <a:rPr lang="en-US" dirty="0" err="1" smtClean="0"/>
              <a:t>autora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87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užití autorského díla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užití díla třetí osobou je možné na základě</a:t>
            </a:r>
          </a:p>
          <a:p>
            <a:pPr lvl="1"/>
            <a:r>
              <a:rPr lang="cs-CZ" b="1" dirty="0" smtClean="0"/>
              <a:t>smluvní licence </a:t>
            </a:r>
            <a:r>
              <a:rPr lang="cs-CZ" dirty="0" smtClean="0"/>
              <a:t>uzavřené mezi nabyvatelem a autorem</a:t>
            </a:r>
          </a:p>
          <a:p>
            <a:pPr lvl="2"/>
            <a:r>
              <a:rPr lang="cs-CZ" dirty="0"/>
              <a:t>nabyvatel licence získává právo dílo sjednaným způsobem užít</a:t>
            </a:r>
          </a:p>
          <a:p>
            <a:pPr lvl="2"/>
            <a:r>
              <a:rPr lang="cs-CZ" dirty="0" smtClean="0"/>
              <a:t>úplatné / bezúplatné licence</a:t>
            </a:r>
          </a:p>
          <a:p>
            <a:pPr lvl="2"/>
            <a:r>
              <a:rPr lang="cs-CZ" dirty="0" smtClean="0"/>
              <a:t>výhradní / nevýhradní licence</a:t>
            </a:r>
          </a:p>
          <a:p>
            <a:pPr lvl="2"/>
            <a:r>
              <a:rPr lang="cs-CZ" dirty="0" smtClean="0"/>
              <a:t>písemná / ústní licence</a:t>
            </a:r>
          </a:p>
          <a:p>
            <a:pPr lvl="2"/>
            <a:r>
              <a:rPr lang="cs-CZ" dirty="0" smtClean="0"/>
              <a:t>podlicence, veřejná licence</a:t>
            </a:r>
          </a:p>
          <a:p>
            <a:pPr lvl="1"/>
            <a:r>
              <a:rPr lang="cs-CZ" b="1" dirty="0" smtClean="0"/>
              <a:t>zákonné licence </a:t>
            </a:r>
            <a:r>
              <a:rPr lang="cs-CZ" dirty="0" smtClean="0"/>
              <a:t>vznikající ze zákona bez ohledu na vůli autora</a:t>
            </a:r>
          </a:p>
          <a:p>
            <a:pPr lvl="2"/>
            <a:r>
              <a:rPr lang="cs-CZ" dirty="0" smtClean="0"/>
              <a:t>rozmnoženiny na papír, citace, propagace, knihovní licence apod.</a:t>
            </a:r>
          </a:p>
          <a:p>
            <a:pPr lvl="1"/>
            <a:r>
              <a:rPr lang="cs-CZ" b="1" dirty="0" smtClean="0"/>
              <a:t>volného užití </a:t>
            </a:r>
            <a:r>
              <a:rPr lang="cs-CZ" dirty="0" smtClean="0"/>
              <a:t>v souladu s autorským zákonem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249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užití díla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osobní potřeba </a:t>
            </a:r>
            <a:r>
              <a:rPr lang="cs-CZ" dirty="0" smtClean="0"/>
              <a:t>(nekomerční) fyzické osoby</a:t>
            </a:r>
          </a:p>
          <a:p>
            <a:r>
              <a:rPr lang="cs-CZ" b="1" dirty="0" smtClean="0"/>
              <a:t>vnitřní potřeba </a:t>
            </a:r>
            <a:r>
              <a:rPr lang="cs-CZ" dirty="0" smtClean="0"/>
              <a:t>právnické osoby nebo podnikající fyzické osoby</a:t>
            </a:r>
          </a:p>
          <a:p>
            <a:r>
              <a:rPr lang="cs-CZ" dirty="0" smtClean="0"/>
              <a:t>NEVZTAHUJE SE:</a:t>
            </a:r>
          </a:p>
          <a:p>
            <a:pPr lvl="1"/>
            <a:r>
              <a:rPr lang="cs-CZ" dirty="0" smtClean="0"/>
              <a:t>počítačové programy</a:t>
            </a:r>
          </a:p>
          <a:p>
            <a:pPr lvl="1"/>
            <a:r>
              <a:rPr lang="cs-CZ" dirty="0" smtClean="0"/>
              <a:t>elektronické databáze</a:t>
            </a:r>
          </a:p>
          <a:p>
            <a:pPr lvl="1"/>
            <a:r>
              <a:rPr lang="cs-CZ" dirty="0" smtClean="0"/>
              <a:t>architektonická díla</a:t>
            </a:r>
          </a:p>
          <a:p>
            <a:pPr lvl="1"/>
            <a:r>
              <a:rPr lang="cs-CZ" dirty="0" smtClean="0"/>
              <a:t>záznam filmu v kině</a:t>
            </a:r>
          </a:p>
          <a:p>
            <a:pPr lvl="1"/>
            <a:r>
              <a:rPr lang="cs-CZ" dirty="0" smtClean="0"/>
              <a:t>tiskové rozmnoženiny vydaného notového záznamu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213984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200" dirty="0"/>
              <a:t>výňatky ze zveřejněných cizích </a:t>
            </a:r>
            <a:r>
              <a:rPr lang="cs-CZ" altLang="en-US" sz="2200" dirty="0" smtClean="0"/>
              <a:t>děl je možné použít </a:t>
            </a:r>
            <a:r>
              <a:rPr lang="cs-CZ" altLang="en-US" sz="2200" b="1" dirty="0"/>
              <a:t>ve svém díle </a:t>
            </a:r>
            <a:br>
              <a:rPr lang="cs-CZ" altLang="en-US" sz="2200" b="1" dirty="0"/>
            </a:br>
            <a:r>
              <a:rPr lang="cs-CZ" altLang="en-US" sz="2200" dirty="0" smtClean="0"/>
              <a:t>v </a:t>
            </a:r>
            <a:r>
              <a:rPr lang="cs-CZ" altLang="en-US" sz="2200" dirty="0"/>
              <a:t>odůvodněné </a:t>
            </a:r>
            <a:r>
              <a:rPr lang="cs-CZ" altLang="en-US" sz="2200" dirty="0" smtClean="0"/>
              <a:t>míře</a:t>
            </a:r>
          </a:p>
          <a:p>
            <a:pPr lvl="1"/>
            <a:r>
              <a:rPr lang="cs-CZ" altLang="en-US" sz="2000" dirty="0" smtClean="0"/>
              <a:t>výňatky </a:t>
            </a:r>
            <a:r>
              <a:rPr lang="cs-CZ" altLang="en-US" sz="2000" dirty="0"/>
              <a:t>nebo drobná celá díla pro účely kritiky, recenze, </a:t>
            </a:r>
            <a:r>
              <a:rPr lang="cs-CZ" altLang="en-US" sz="2000" dirty="0" smtClean="0"/>
              <a:t>vědecké </a:t>
            </a:r>
            <a:r>
              <a:rPr lang="cs-CZ" altLang="en-US" sz="2000" dirty="0"/>
              <a:t>nebo odborné </a:t>
            </a:r>
            <a:r>
              <a:rPr lang="cs-CZ" altLang="en-US" sz="2000" dirty="0" smtClean="0"/>
              <a:t>tvorby</a:t>
            </a:r>
          </a:p>
          <a:p>
            <a:pPr lvl="1"/>
            <a:r>
              <a:rPr lang="cs-CZ" altLang="en-US" sz="2000" dirty="0" smtClean="0"/>
              <a:t>vždy v souladu s </a:t>
            </a:r>
            <a:r>
              <a:rPr lang="cs-CZ" altLang="en-US" sz="2000" dirty="0"/>
              <a:t>poctivými zvyklostmi, </a:t>
            </a:r>
            <a:r>
              <a:rPr lang="cs-CZ" altLang="en-US" sz="2000" dirty="0" smtClean="0"/>
              <a:t>pouze v </a:t>
            </a:r>
            <a:r>
              <a:rPr lang="cs-CZ" altLang="en-US" sz="2000" dirty="0"/>
              <a:t>nutném </a:t>
            </a:r>
            <a:r>
              <a:rPr lang="cs-CZ" altLang="en-US" sz="2000" dirty="0" smtClean="0"/>
              <a:t>rozsahu</a:t>
            </a:r>
          </a:p>
          <a:p>
            <a:pPr lvl="1"/>
            <a:r>
              <a:rPr lang="cs-CZ" altLang="en-US" sz="2000" dirty="0" smtClean="0"/>
              <a:t>dílo </a:t>
            </a:r>
            <a:r>
              <a:rPr lang="cs-CZ" altLang="en-US" sz="2000" dirty="0"/>
              <a:t>užito při vyučování pro ilustrační účel nebo při vědeckém výzkumu (nekomerčním, odpovídající </a:t>
            </a:r>
            <a:r>
              <a:rPr lang="cs-CZ" altLang="en-US" sz="2000" dirty="0" smtClean="0"/>
              <a:t>rozsah)</a:t>
            </a:r>
          </a:p>
          <a:p>
            <a:pPr lvl="1"/>
            <a:r>
              <a:rPr lang="cs-CZ" altLang="en-US" sz="2000" dirty="0" smtClean="0"/>
              <a:t>vždy je nutné uvést </a:t>
            </a:r>
            <a:r>
              <a:rPr lang="cs-CZ" altLang="en-US" sz="2000" dirty="0"/>
              <a:t>autora, </a:t>
            </a:r>
            <a:r>
              <a:rPr lang="cs-CZ" altLang="en-US" sz="2000" dirty="0" smtClean="0"/>
              <a:t>název </a:t>
            </a:r>
            <a:r>
              <a:rPr lang="cs-CZ" altLang="en-US" sz="2000" dirty="0"/>
              <a:t>díla a pramen (je-li to možné</a:t>
            </a:r>
            <a:r>
              <a:rPr lang="cs-CZ" altLang="en-US" sz="2000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vhodný například generátor na </a:t>
            </a:r>
            <a:r>
              <a:rPr lang="cs-CZ" b="1" dirty="0" smtClean="0"/>
              <a:t>www.citace.com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55742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Úřední a zpravodajská licence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4349080"/>
          </a:xfrm>
        </p:spPr>
        <p:txBody>
          <a:bodyPr>
            <a:normAutofit/>
          </a:bodyPr>
          <a:lstStyle/>
          <a:p>
            <a:r>
              <a:rPr lang="cs-CZ" altLang="en-US" sz="2200" dirty="0"/>
              <a:t>pro </a:t>
            </a:r>
            <a:r>
              <a:rPr lang="cs-CZ" altLang="en-US" sz="2200" b="1" dirty="0"/>
              <a:t>účely veřejné bezpečnosti</a:t>
            </a:r>
            <a:r>
              <a:rPr lang="cs-CZ" altLang="en-US" sz="2200" dirty="0"/>
              <a:t>, soudního či správního </a:t>
            </a:r>
            <a:r>
              <a:rPr lang="cs-CZ" altLang="en-US" sz="2200" dirty="0" smtClean="0"/>
              <a:t>řízení, </a:t>
            </a:r>
            <a:br>
              <a:rPr lang="cs-CZ" altLang="en-US" sz="2200" dirty="0" smtClean="0"/>
            </a:br>
            <a:r>
              <a:rPr lang="cs-CZ" altLang="en-US" sz="2200" dirty="0" smtClean="0"/>
              <a:t>pro </a:t>
            </a:r>
            <a:r>
              <a:rPr lang="cs-CZ" altLang="en-US" sz="2200" dirty="0"/>
              <a:t>parlamentní jednání a pořízení zápisu </a:t>
            </a:r>
            <a:r>
              <a:rPr lang="cs-CZ" altLang="en-US" sz="2200" dirty="0" smtClean="0"/>
              <a:t>o něm</a:t>
            </a:r>
          </a:p>
          <a:p>
            <a:r>
              <a:rPr lang="cs-CZ" altLang="en-US" sz="2200" dirty="0" smtClean="0"/>
              <a:t>užití </a:t>
            </a:r>
            <a:r>
              <a:rPr lang="cs-CZ" altLang="en-US" sz="2200" dirty="0"/>
              <a:t>díla ve spojitosti se </a:t>
            </a:r>
            <a:r>
              <a:rPr lang="cs-CZ" altLang="en-US" sz="2200" b="1" dirty="0"/>
              <a:t>zpravodajstvím</a:t>
            </a:r>
            <a:r>
              <a:rPr lang="cs-CZ" altLang="en-US" sz="2200" dirty="0"/>
              <a:t> o </a:t>
            </a:r>
            <a:r>
              <a:rPr lang="cs-CZ" altLang="en-US" sz="2200" dirty="0" smtClean="0"/>
              <a:t>aktuálních událostech</a:t>
            </a:r>
            <a:r>
              <a:rPr lang="cs-CZ" altLang="en-US" sz="2200" dirty="0"/>
              <a:t>, </a:t>
            </a:r>
            <a:r>
              <a:rPr lang="cs-CZ" altLang="en-US" sz="2200" dirty="0" smtClean="0"/>
              <a:t/>
            </a:r>
            <a:br>
              <a:rPr lang="cs-CZ" altLang="en-US" sz="2200" dirty="0" smtClean="0"/>
            </a:br>
            <a:r>
              <a:rPr lang="cs-CZ" altLang="en-US" sz="2200" dirty="0" smtClean="0"/>
              <a:t>v </a:t>
            </a:r>
            <a:r>
              <a:rPr lang="cs-CZ" altLang="en-US" sz="2200" dirty="0"/>
              <a:t>odpovídajícím </a:t>
            </a:r>
            <a:r>
              <a:rPr lang="cs-CZ" altLang="en-US" sz="2200" dirty="0" smtClean="0"/>
              <a:t>rozsahu</a:t>
            </a:r>
          </a:p>
          <a:p>
            <a:r>
              <a:rPr lang="cs-CZ" altLang="en-US" sz="2200" b="1" dirty="0" smtClean="0"/>
              <a:t>přetisk</a:t>
            </a:r>
            <a:r>
              <a:rPr lang="cs-CZ" altLang="en-US" sz="2200" dirty="0" smtClean="0"/>
              <a:t> </a:t>
            </a:r>
            <a:r>
              <a:rPr lang="cs-CZ" altLang="en-US" sz="2200" dirty="0"/>
              <a:t>(i překlad </a:t>
            </a:r>
            <a:r>
              <a:rPr lang="cs-CZ" altLang="en-US" sz="2200" dirty="0" smtClean="0"/>
              <a:t>článku)</a:t>
            </a:r>
          </a:p>
          <a:p>
            <a:r>
              <a:rPr lang="cs-CZ" altLang="en-US" sz="2200" b="1" dirty="0" smtClean="0"/>
              <a:t>politické </a:t>
            </a:r>
            <a:r>
              <a:rPr lang="cs-CZ" altLang="en-US" sz="2200" b="1" dirty="0"/>
              <a:t>projevy </a:t>
            </a:r>
            <a:r>
              <a:rPr lang="cs-CZ" altLang="en-US" sz="2200" dirty="0"/>
              <a:t>nebo </a:t>
            </a:r>
            <a:r>
              <a:rPr lang="cs-CZ" altLang="en-US" sz="2200" b="1" dirty="0" smtClean="0"/>
              <a:t>úryvky </a:t>
            </a:r>
            <a:r>
              <a:rPr lang="cs-CZ" altLang="en-US" sz="2200" b="1" dirty="0"/>
              <a:t>veřejných </a:t>
            </a:r>
            <a:r>
              <a:rPr lang="cs-CZ" altLang="en-US" sz="2200" b="1" dirty="0" smtClean="0"/>
              <a:t>přednášek</a:t>
            </a:r>
          </a:p>
          <a:p>
            <a:endParaRPr lang="cs-CZ" sz="2200" b="1" dirty="0"/>
          </a:p>
          <a:p>
            <a:r>
              <a:rPr lang="cs-CZ" sz="2200" dirty="0" smtClean="0"/>
              <a:t>za hromadný sdělovací prostředek se považuje i judikatura a internet</a:t>
            </a:r>
          </a:p>
          <a:p>
            <a:r>
              <a:rPr lang="cs-CZ" sz="2200" dirty="0" smtClean="0"/>
              <a:t>zůstávají zachována osobnostní práva autora</a:t>
            </a:r>
          </a:p>
          <a:p>
            <a:r>
              <a:rPr lang="cs-CZ" sz="2200" dirty="0" smtClean="0"/>
              <a:t>vždy je potřeba uvést autora a pramen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77434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en-US" sz="2800" dirty="0"/>
              <a:t>Užití v rámci občanských a náboženských obřadů, úředních </a:t>
            </a:r>
            <a:r>
              <a:rPr lang="cs-CZ" altLang="en-US" sz="2800" dirty="0" smtClean="0"/>
              <a:t>akcí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en-US" sz="2200" dirty="0" smtClean="0"/>
              <a:t>užití </a:t>
            </a:r>
            <a:r>
              <a:rPr lang="cs-CZ" altLang="en-US" sz="2200" dirty="0"/>
              <a:t>díla v rámci školního </a:t>
            </a:r>
            <a:r>
              <a:rPr lang="cs-CZ" altLang="en-US" sz="2200" dirty="0" smtClean="0"/>
              <a:t>představení</a:t>
            </a:r>
          </a:p>
          <a:p>
            <a:r>
              <a:rPr lang="cs-CZ" altLang="en-US" sz="2200" dirty="0" smtClean="0"/>
              <a:t>užití </a:t>
            </a:r>
            <a:r>
              <a:rPr lang="cs-CZ" altLang="en-US" sz="2200" dirty="0"/>
              <a:t>školního </a:t>
            </a:r>
            <a:r>
              <a:rPr lang="cs-CZ" altLang="en-US" sz="2200" dirty="0" smtClean="0"/>
              <a:t>díla</a:t>
            </a:r>
          </a:p>
          <a:p>
            <a:pPr lvl="1"/>
            <a:r>
              <a:rPr lang="cs-CZ" altLang="en-US" sz="2000" dirty="0" smtClean="0"/>
              <a:t>užití </a:t>
            </a:r>
            <a:r>
              <a:rPr lang="cs-CZ" altLang="en-US" sz="2000" dirty="0"/>
              <a:t>školního díla k výuce nebo k vlastní vnitřní </a:t>
            </a:r>
            <a:r>
              <a:rPr lang="cs-CZ" altLang="en-US" sz="2000" dirty="0" smtClean="0"/>
              <a:t>potřebě</a:t>
            </a:r>
          </a:p>
          <a:p>
            <a:pPr lvl="1"/>
            <a:r>
              <a:rPr lang="cs-CZ" altLang="en-US" sz="2000" dirty="0" smtClean="0"/>
              <a:t>školní </a:t>
            </a:r>
            <a:r>
              <a:rPr lang="cs-CZ" altLang="en-US" sz="2000" dirty="0"/>
              <a:t>dílo (§ 60) – právo školy na uzavření licenční smlouvy o </a:t>
            </a:r>
            <a:r>
              <a:rPr lang="cs-CZ" altLang="en-US" sz="2000" dirty="0" smtClean="0"/>
              <a:t>užití</a:t>
            </a:r>
          </a:p>
          <a:p>
            <a:pPr lvl="1"/>
            <a:r>
              <a:rPr lang="cs-CZ" altLang="en-US" sz="2000" dirty="0" smtClean="0"/>
              <a:t>právo </a:t>
            </a:r>
            <a:r>
              <a:rPr lang="cs-CZ" altLang="en-US" sz="2000" dirty="0"/>
              <a:t>školy na přiměřenou náhradu nákladů na vznik díla </a:t>
            </a:r>
            <a:endParaRPr lang="cs-CZ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774197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pro dočasné rozmnoženiny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dočasné </a:t>
            </a:r>
            <a:r>
              <a:rPr lang="cs-CZ" altLang="en-US" dirty="0" smtClean="0"/>
              <a:t>rozmnožování</a:t>
            </a:r>
          </a:p>
          <a:p>
            <a:r>
              <a:rPr lang="cs-CZ" altLang="en-US" dirty="0" smtClean="0"/>
              <a:t>pomíjivé</a:t>
            </a:r>
            <a:r>
              <a:rPr lang="cs-CZ" altLang="en-US" dirty="0"/>
              <a:t>, podružné </a:t>
            </a:r>
            <a:endParaRPr lang="cs-CZ" altLang="en-US" dirty="0" smtClean="0"/>
          </a:p>
          <a:p>
            <a:r>
              <a:rPr lang="cs-CZ" altLang="en-US" dirty="0" smtClean="0"/>
              <a:t>nedílná </a:t>
            </a:r>
            <a:r>
              <a:rPr lang="cs-CZ" altLang="en-US" dirty="0"/>
              <a:t>a nezbytná součást technologického </a:t>
            </a:r>
            <a:r>
              <a:rPr lang="cs-CZ" altLang="en-US" dirty="0" smtClean="0"/>
              <a:t>procesu</a:t>
            </a:r>
          </a:p>
        </p:txBody>
      </p:sp>
    </p:spTree>
    <p:extLst>
      <p:ext uri="{BB962C8B-B14F-4D97-AF65-F5344CB8AC3E}">
        <p14:creationId xmlns:p14="http://schemas.microsoft.com/office/powerpoint/2010/main" val="30860840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děl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zvláštní pravidla platí pro</a:t>
            </a:r>
          </a:p>
          <a:p>
            <a:pPr lvl="1"/>
            <a:r>
              <a:rPr lang="cs-CZ" altLang="en-US" sz="2400" dirty="0" smtClean="0"/>
              <a:t>zaměstnanecké dílo </a:t>
            </a:r>
          </a:p>
          <a:p>
            <a:pPr lvl="2"/>
            <a:r>
              <a:rPr lang="cs-CZ" altLang="en-US" sz="1900" dirty="0" smtClean="0"/>
              <a:t>na základě </a:t>
            </a:r>
            <a:r>
              <a:rPr lang="cs-CZ" altLang="en-US" sz="1900" dirty="0" err="1" smtClean="0"/>
              <a:t>prac</a:t>
            </a:r>
            <a:r>
              <a:rPr lang="cs-CZ" altLang="en-US" sz="1900" dirty="0" smtClean="0"/>
              <a:t>. smlouvy, DPP, DPČ</a:t>
            </a:r>
          </a:p>
          <a:p>
            <a:pPr lvl="2"/>
            <a:r>
              <a:rPr lang="cs-CZ" altLang="en-US" sz="1900" dirty="0" smtClean="0"/>
              <a:t>jednat se může o DB, SW, kartografické dílo</a:t>
            </a:r>
          </a:p>
          <a:p>
            <a:pPr lvl="2"/>
            <a:r>
              <a:rPr lang="cs-CZ" altLang="en-US" sz="1900" dirty="0" smtClean="0"/>
              <a:t>výkon práv realizuje zaměstnavatel, svým jménem, na svůj účet</a:t>
            </a:r>
          </a:p>
          <a:p>
            <a:pPr lvl="2"/>
            <a:r>
              <a:rPr lang="cs-CZ" altLang="en-US" sz="1900" dirty="0" smtClean="0"/>
              <a:t>zaměstnavatel může dílo uveřejnit, upravit, zpracovat, spojit s jiným dílem, zařadit do díla souborného, uvádět na veřejnost pod svým jménem</a:t>
            </a:r>
          </a:p>
          <a:p>
            <a:pPr lvl="1"/>
            <a:r>
              <a:rPr lang="cs-CZ" altLang="en-US" sz="2400" dirty="0" smtClean="0"/>
              <a:t>kolektivní dílo</a:t>
            </a:r>
          </a:p>
          <a:p>
            <a:pPr lvl="1"/>
            <a:r>
              <a:rPr lang="cs-CZ" altLang="en-US" sz="2400" dirty="0" smtClean="0"/>
              <a:t>školní dílo</a:t>
            </a:r>
          </a:p>
          <a:p>
            <a:pPr lvl="1"/>
            <a:r>
              <a:rPr lang="cs-CZ" altLang="en-US" sz="2400" dirty="0" smtClean="0"/>
              <a:t>dílo </a:t>
            </a:r>
            <a:r>
              <a:rPr lang="cs-CZ" altLang="en-US" sz="2400" dirty="0"/>
              <a:t>vytvořené na </a:t>
            </a:r>
            <a:r>
              <a:rPr lang="cs-CZ" altLang="en-US" sz="2400" dirty="0" smtClean="0"/>
              <a:t>objednávku a dílo soutěžní (licenční smlouva)</a:t>
            </a:r>
          </a:p>
          <a:p>
            <a:pPr lvl="1"/>
            <a:r>
              <a:rPr lang="cs-CZ" altLang="en-US" sz="2400" dirty="0" smtClean="0"/>
              <a:t>audiovizuální dílo</a:t>
            </a:r>
          </a:p>
          <a:p>
            <a:pPr lvl="1"/>
            <a:r>
              <a:rPr lang="cs-CZ" altLang="en-US" sz="2400" dirty="0" smtClean="0"/>
              <a:t>počítačové programy </a:t>
            </a:r>
            <a:r>
              <a:rPr lang="cs-CZ" altLang="en-US" sz="1900" dirty="0" smtClean="0"/>
              <a:t>– chráněny nejsou myšlenky, principy, funkce</a:t>
            </a:r>
            <a:endParaRPr lang="cs-CZ" altLang="en-US" sz="2400" dirty="0" smtClean="0"/>
          </a:p>
          <a:p>
            <a:pPr lvl="1"/>
            <a:r>
              <a:rPr lang="cs-CZ" altLang="en-US" sz="2400" dirty="0" smtClean="0"/>
              <a:t>databáze</a:t>
            </a:r>
            <a:r>
              <a:rPr lang="cs-CZ" altLang="en-US" sz="2400" dirty="0"/>
              <a:t/>
            </a:r>
            <a:br>
              <a:rPr lang="cs-CZ" altLang="en-US" sz="2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447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Copyright</a:t>
            </a:r>
          </a:p>
          <a:p>
            <a:pPr lvl="1"/>
            <a:r>
              <a:rPr lang="cs-CZ" sz="2000" dirty="0" smtClean="0"/>
              <a:t>výlučná práva k dílu autora</a:t>
            </a:r>
          </a:p>
          <a:p>
            <a:pPr lvl="1"/>
            <a:r>
              <a:rPr lang="cs-CZ" sz="2000" dirty="0" smtClean="0"/>
              <a:t>ve většině případů trvají práva 70 let po smrti autora</a:t>
            </a:r>
          </a:p>
          <a:p>
            <a:pPr lvl="1"/>
            <a:r>
              <a:rPr lang="cs-CZ" sz="2000" dirty="0" smtClean="0"/>
              <a:t>kromě autora nesmí nikdo dílo užívat bez autorova oprávnění</a:t>
            </a:r>
            <a:br>
              <a:rPr lang="cs-CZ" sz="2000" dirty="0" smtClean="0"/>
            </a:br>
            <a:r>
              <a:rPr lang="cs-CZ" sz="2000" dirty="0" smtClean="0"/>
              <a:t>(výjimkou jsou zákonem dané licence)</a:t>
            </a:r>
            <a:endParaRPr lang="en-US" sz="2000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60648"/>
            <a:ext cx="7920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93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autorského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 smtClean="0"/>
              <a:t>důležitým momentem </a:t>
            </a:r>
            <a:r>
              <a:rPr lang="cs-CZ" sz="2200" b="1" dirty="0" smtClean="0"/>
              <a:t>vznik knihtisku </a:t>
            </a:r>
            <a:r>
              <a:rPr lang="cs-CZ" sz="2200" dirty="0" smtClean="0"/>
              <a:t>(počátek 15. století)</a:t>
            </a:r>
          </a:p>
          <a:p>
            <a:r>
              <a:rPr lang="cs-CZ" sz="2200" dirty="0" smtClean="0"/>
              <a:t>v</a:t>
            </a:r>
            <a:r>
              <a:rPr lang="en-US" sz="2200" dirty="0" smtClean="0"/>
              <a:t> </a:t>
            </a:r>
            <a:r>
              <a:rPr lang="en-US" sz="2200" dirty="0" err="1"/>
              <a:t>roce</a:t>
            </a:r>
            <a:r>
              <a:rPr lang="en-US" sz="2200" dirty="0"/>
              <a:t> </a:t>
            </a:r>
            <a:r>
              <a:rPr lang="en-US" sz="2200" b="1" dirty="0"/>
              <a:t>1561 </a:t>
            </a:r>
            <a:r>
              <a:rPr lang="en-US" sz="2200" dirty="0" err="1"/>
              <a:t>prvně</a:t>
            </a:r>
            <a:r>
              <a:rPr lang="en-US" sz="2200" dirty="0"/>
              <a:t> </a:t>
            </a:r>
            <a:r>
              <a:rPr lang="en-US" sz="2200" dirty="0" err="1"/>
              <a:t>uplatněno</a:t>
            </a:r>
            <a:r>
              <a:rPr lang="en-US" sz="2200" dirty="0"/>
              <a:t> </a:t>
            </a:r>
            <a:r>
              <a:rPr lang="en-US" sz="2200" b="1" dirty="0" err="1"/>
              <a:t>autorské</a:t>
            </a:r>
            <a:r>
              <a:rPr lang="en-US" sz="2200" b="1" dirty="0"/>
              <a:t> </a:t>
            </a:r>
            <a:r>
              <a:rPr lang="en-US" sz="2200" b="1" dirty="0" err="1"/>
              <a:t>právo</a:t>
            </a:r>
            <a:r>
              <a:rPr lang="en-US" sz="2200" b="1" dirty="0"/>
              <a:t> v </a:t>
            </a:r>
            <a:r>
              <a:rPr lang="en-US" sz="2200" b="1" dirty="0" err="1"/>
              <a:t>českých</a:t>
            </a:r>
            <a:r>
              <a:rPr lang="en-US" sz="2200" b="1" dirty="0"/>
              <a:t> </a:t>
            </a:r>
            <a:r>
              <a:rPr lang="en-US" sz="2200" b="1" dirty="0" err="1" smtClean="0"/>
              <a:t>zemích</a:t>
            </a:r>
            <a:endParaRPr lang="cs-CZ" sz="2200" b="1" dirty="0" smtClean="0"/>
          </a:p>
          <a:p>
            <a:pPr lvl="1"/>
            <a:r>
              <a:rPr lang="en-US" sz="2000" dirty="0" err="1" smtClean="0"/>
              <a:t>Helwigova</a:t>
            </a:r>
            <a:r>
              <a:rPr lang="en-US" sz="2000" dirty="0" smtClean="0"/>
              <a:t> </a:t>
            </a:r>
            <a:r>
              <a:rPr lang="en-US" sz="2000" dirty="0" err="1"/>
              <a:t>mapa</a:t>
            </a:r>
            <a:r>
              <a:rPr lang="en-US" sz="2000" dirty="0"/>
              <a:t> </a:t>
            </a:r>
            <a:r>
              <a:rPr lang="en-US" sz="2000" dirty="0" err="1" smtClean="0"/>
              <a:t>Slezska</a:t>
            </a:r>
            <a:endParaRPr lang="en-US" sz="2000" dirty="0"/>
          </a:p>
          <a:p>
            <a:r>
              <a:rPr lang="en-US" sz="2200" dirty="0" smtClean="0"/>
              <a:t>v </a:t>
            </a:r>
            <a:r>
              <a:rPr lang="en-US" sz="2200" dirty="0" err="1"/>
              <a:t>roce</a:t>
            </a:r>
            <a:r>
              <a:rPr lang="en-US" sz="2200" dirty="0"/>
              <a:t> </a:t>
            </a:r>
            <a:r>
              <a:rPr lang="en-US" sz="2200" b="1" dirty="0"/>
              <a:t>1709 </a:t>
            </a:r>
            <a:r>
              <a:rPr lang="en-US" sz="2200" dirty="0" err="1"/>
              <a:t>byl</a:t>
            </a:r>
            <a:r>
              <a:rPr lang="en-US" sz="2200" dirty="0"/>
              <a:t> </a:t>
            </a:r>
            <a:r>
              <a:rPr lang="en-US" sz="2200" dirty="0" err="1"/>
              <a:t>publikován</a:t>
            </a:r>
            <a:r>
              <a:rPr lang="en-US" sz="2200" dirty="0"/>
              <a:t> </a:t>
            </a:r>
            <a:r>
              <a:rPr lang="en-US" sz="2200" b="1" dirty="0" err="1"/>
              <a:t>první</a:t>
            </a:r>
            <a:r>
              <a:rPr lang="en-US" sz="2200" b="1" dirty="0"/>
              <a:t> </a:t>
            </a:r>
            <a:r>
              <a:rPr lang="en-US" sz="2200" b="1" dirty="0" err="1"/>
              <a:t>autorský</a:t>
            </a:r>
            <a:r>
              <a:rPr lang="en-US" sz="2200" b="1" dirty="0"/>
              <a:t> </a:t>
            </a:r>
            <a:r>
              <a:rPr lang="en-US" sz="2200" b="1" dirty="0" err="1"/>
              <a:t>zákon</a:t>
            </a:r>
            <a:r>
              <a:rPr lang="en-US" sz="2200" b="1" dirty="0"/>
              <a:t> </a:t>
            </a:r>
            <a:endParaRPr lang="cs-CZ" sz="2200" b="1" dirty="0" smtClean="0"/>
          </a:p>
          <a:p>
            <a:pPr lvl="1"/>
            <a:r>
              <a:rPr lang="en-US" sz="2000" i="1" dirty="0" err="1" smtClean="0"/>
              <a:t>Zákon</a:t>
            </a:r>
            <a:r>
              <a:rPr lang="en-US" sz="2000" i="1" dirty="0" smtClean="0"/>
              <a:t> </a:t>
            </a:r>
            <a:r>
              <a:rPr lang="en-US" sz="2000" i="1" dirty="0" err="1"/>
              <a:t>královny</a:t>
            </a:r>
            <a:r>
              <a:rPr lang="en-US" sz="2000" i="1" dirty="0"/>
              <a:t> Anny </a:t>
            </a:r>
            <a:r>
              <a:rPr lang="en-US" sz="2000" dirty="0"/>
              <a:t>(</a:t>
            </a:r>
            <a:r>
              <a:rPr lang="en-US" sz="2000" dirty="0" err="1"/>
              <a:t>Anglie</a:t>
            </a:r>
            <a:r>
              <a:rPr lang="en-US" sz="2000" dirty="0"/>
              <a:t>) </a:t>
            </a:r>
            <a:endParaRPr lang="cs-CZ" sz="2000" dirty="0" smtClean="0"/>
          </a:p>
          <a:p>
            <a:r>
              <a:rPr lang="cs-CZ" altLang="en-US" sz="2200" dirty="0"/>
              <a:t>první autorský </a:t>
            </a:r>
            <a:r>
              <a:rPr lang="cs-CZ" altLang="en-US" sz="2200" dirty="0"/>
              <a:t>zákon na území Čech, Moravy a </a:t>
            </a:r>
            <a:r>
              <a:rPr lang="cs-CZ" altLang="en-US" sz="2200" dirty="0" smtClean="0"/>
              <a:t>Slezska v roce </a:t>
            </a:r>
            <a:r>
              <a:rPr lang="cs-CZ" altLang="en-US" sz="2200" b="1" dirty="0" smtClean="0"/>
              <a:t>1846</a:t>
            </a:r>
          </a:p>
          <a:p>
            <a:pPr lvl="1"/>
            <a:r>
              <a:rPr lang="cs-CZ" altLang="en-US" sz="2000" dirty="0" smtClean="0"/>
              <a:t>císařský  </a:t>
            </a:r>
            <a:r>
              <a:rPr lang="cs-CZ" altLang="en-US" sz="2000" dirty="0"/>
              <a:t>patent č. </a:t>
            </a:r>
            <a:r>
              <a:rPr lang="cs-CZ" altLang="en-US" sz="2000" dirty="0" smtClean="0"/>
              <a:t>992</a:t>
            </a:r>
          </a:p>
          <a:p>
            <a:r>
              <a:rPr lang="cs-CZ" altLang="en-US" sz="2000" dirty="0" smtClean="0"/>
              <a:t>Zákon č. </a:t>
            </a:r>
            <a:r>
              <a:rPr lang="cs-CZ" altLang="en-US" sz="2000" b="1" dirty="0" smtClean="0"/>
              <a:t>197/1895 ř. z., </a:t>
            </a:r>
            <a:r>
              <a:rPr lang="cs-CZ" altLang="en-US" sz="2000" dirty="0" smtClean="0"/>
              <a:t>zákon č. </a:t>
            </a:r>
            <a:r>
              <a:rPr lang="cs-CZ" altLang="en-US" sz="2000" b="1" dirty="0" smtClean="0"/>
              <a:t>106/1923 Sb., </a:t>
            </a:r>
            <a:r>
              <a:rPr lang="cs-CZ" altLang="en-US" sz="2000" dirty="0" smtClean="0"/>
              <a:t>o smlouvě nakladatelské, zákon č. </a:t>
            </a:r>
            <a:r>
              <a:rPr lang="cs-CZ" altLang="en-US" sz="2000" b="1" dirty="0" smtClean="0"/>
              <a:t>218/1926 Sb</a:t>
            </a:r>
            <a:r>
              <a:rPr lang="cs-CZ" altLang="en-US" sz="2000" dirty="0" smtClean="0"/>
              <a:t>., ve znění </a:t>
            </a:r>
            <a:r>
              <a:rPr lang="cs-CZ" altLang="en-US" sz="2000" b="1" dirty="0" smtClean="0"/>
              <a:t>120/1936 Sb.</a:t>
            </a:r>
            <a:r>
              <a:rPr lang="cs-CZ" altLang="en-US" sz="2000" dirty="0" smtClean="0"/>
              <a:t>, zákon č. </a:t>
            </a:r>
            <a:r>
              <a:rPr lang="cs-CZ" altLang="en-US" sz="2000" b="1" dirty="0" smtClean="0"/>
              <a:t>115/1953 Sb.</a:t>
            </a:r>
            <a:r>
              <a:rPr lang="cs-CZ" altLang="en-US" sz="2000" dirty="0" smtClean="0"/>
              <a:t>, </a:t>
            </a:r>
            <a:br>
              <a:rPr lang="cs-CZ" altLang="en-US" sz="2000" dirty="0" smtClean="0"/>
            </a:br>
            <a:r>
              <a:rPr lang="cs-CZ" altLang="en-US" sz="2000" dirty="0" smtClean="0"/>
              <a:t>č. </a:t>
            </a:r>
            <a:r>
              <a:rPr lang="cs-CZ" altLang="en-US" sz="2000" b="1" dirty="0" smtClean="0"/>
              <a:t>35/1965 Sb.</a:t>
            </a:r>
            <a:r>
              <a:rPr lang="cs-CZ" altLang="en-US" sz="2000" dirty="0" smtClean="0"/>
              <a:t>, 90. léta 20. stol. – novely</a:t>
            </a:r>
          </a:p>
          <a:p>
            <a:r>
              <a:rPr lang="cs-CZ" altLang="en-US" sz="2200" dirty="0" smtClean="0"/>
              <a:t>Zákon </a:t>
            </a:r>
            <a:r>
              <a:rPr lang="cs-CZ" altLang="en-US" sz="2200" dirty="0"/>
              <a:t>č. </a:t>
            </a:r>
            <a:r>
              <a:rPr lang="cs-CZ" altLang="en-US" sz="2200" b="1" dirty="0"/>
              <a:t>121/2000 Sb.</a:t>
            </a:r>
            <a:r>
              <a:rPr lang="cs-CZ" altLang="en-US" sz="2200" dirty="0"/>
              <a:t>, o právu autorském, o právech souvisejících </a:t>
            </a:r>
            <a:r>
              <a:rPr lang="cs-CZ" altLang="en-US" sz="2200" dirty="0" smtClean="0"/>
              <a:t/>
            </a:r>
            <a:br>
              <a:rPr lang="cs-CZ" altLang="en-US" sz="2200" dirty="0" smtClean="0"/>
            </a:br>
            <a:r>
              <a:rPr lang="cs-CZ" altLang="en-US" sz="2200" dirty="0" smtClean="0"/>
              <a:t>s </a:t>
            </a:r>
            <a:r>
              <a:rPr lang="cs-CZ" altLang="en-US" sz="2200" dirty="0"/>
              <a:t>právem autorským a o změně některých předpisů </a:t>
            </a:r>
            <a:r>
              <a:rPr lang="cs-CZ" altLang="en-US" sz="2200" dirty="0" smtClean="0"/>
              <a:t>(AZ)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643012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err="1" smtClean="0"/>
              <a:t>Creative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Commons</a:t>
            </a:r>
            <a:endParaRPr lang="cs-CZ" sz="2200" b="1" dirty="0" smtClean="0"/>
          </a:p>
          <a:p>
            <a:pPr lvl="1"/>
            <a:r>
              <a:rPr lang="en-US" sz="2000" dirty="0" err="1" smtClean="0"/>
              <a:t>licenční</a:t>
            </a:r>
            <a:r>
              <a:rPr lang="en-US" sz="2000" dirty="0" smtClean="0"/>
              <a:t> </a:t>
            </a:r>
            <a:r>
              <a:rPr lang="en-US" sz="2000" dirty="0" err="1"/>
              <a:t>smlouvy</a:t>
            </a:r>
            <a:r>
              <a:rPr lang="en-US" sz="2000" dirty="0"/>
              <a:t> </a:t>
            </a:r>
            <a:r>
              <a:rPr lang="en-US" sz="2000" dirty="0" err="1"/>
              <a:t>uzavřené</a:t>
            </a:r>
            <a:r>
              <a:rPr lang="en-US" sz="2000" dirty="0"/>
              <a:t> </a:t>
            </a:r>
            <a:r>
              <a:rPr lang="en-US" sz="2000" dirty="0" err="1"/>
              <a:t>podle</a:t>
            </a:r>
            <a:r>
              <a:rPr lang="en-US" sz="2000" dirty="0"/>
              <a:t> </a:t>
            </a:r>
            <a:r>
              <a:rPr lang="en-US" sz="2000" dirty="0" err="1"/>
              <a:t>autorského</a:t>
            </a:r>
            <a:r>
              <a:rPr lang="en-US" sz="2000" dirty="0"/>
              <a:t> </a:t>
            </a:r>
            <a:r>
              <a:rPr lang="en-US" sz="2000" dirty="0" err="1"/>
              <a:t>zákona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umožňují</a:t>
            </a:r>
            <a:r>
              <a:rPr lang="en-US" sz="2000" dirty="0"/>
              <a:t> </a:t>
            </a:r>
            <a:r>
              <a:rPr lang="en-US" sz="2000" dirty="0" err="1"/>
              <a:t>autorům</a:t>
            </a:r>
            <a:r>
              <a:rPr lang="en-US" sz="2000" dirty="0"/>
              <a:t> </a:t>
            </a:r>
            <a:r>
              <a:rPr lang="en-US" sz="2000" dirty="0" err="1"/>
              <a:t>jednoduchým</a:t>
            </a:r>
            <a:r>
              <a:rPr lang="en-US" sz="2000" dirty="0"/>
              <a:t> </a:t>
            </a:r>
            <a:r>
              <a:rPr lang="en-US" sz="2000" dirty="0" err="1"/>
              <a:t>způsobem</a:t>
            </a:r>
            <a:r>
              <a:rPr lang="en-US" sz="2000" dirty="0"/>
              <a:t> </a:t>
            </a:r>
            <a:r>
              <a:rPr lang="en-US" sz="2000" dirty="0" err="1"/>
              <a:t>určit</a:t>
            </a:r>
            <a:r>
              <a:rPr lang="en-US" sz="2000" dirty="0"/>
              <a:t> </a:t>
            </a:r>
            <a:r>
              <a:rPr lang="en-US" sz="2000" dirty="0" err="1"/>
              <a:t>podmínky</a:t>
            </a:r>
            <a:r>
              <a:rPr lang="en-US" sz="2000" dirty="0"/>
              <a:t> </a:t>
            </a:r>
            <a:r>
              <a:rPr lang="en-US" sz="2000" dirty="0" err="1"/>
              <a:t>užití</a:t>
            </a:r>
            <a:r>
              <a:rPr lang="en-US" sz="2000" dirty="0"/>
              <a:t> </a:t>
            </a:r>
            <a:r>
              <a:rPr lang="en-US" sz="2000" dirty="0" err="1"/>
              <a:t>díla</a:t>
            </a:r>
            <a:r>
              <a:rPr lang="en-US" sz="2000" dirty="0"/>
              <a:t> </a:t>
            </a:r>
            <a:r>
              <a:rPr lang="en-US" sz="2000" dirty="0" err="1"/>
              <a:t>při</a:t>
            </a:r>
            <a:r>
              <a:rPr lang="en-US" sz="2000" dirty="0"/>
              <a:t> </a:t>
            </a:r>
            <a:r>
              <a:rPr lang="en-US" sz="2000" dirty="0" err="1"/>
              <a:t>bezúplatném</a:t>
            </a:r>
            <a:r>
              <a:rPr lang="en-US" sz="2000" dirty="0"/>
              <a:t> </a:t>
            </a:r>
            <a:r>
              <a:rPr lang="en-US" sz="2000" dirty="0" err="1"/>
              <a:t>poskytování</a:t>
            </a:r>
            <a:r>
              <a:rPr lang="en-US" sz="2000" dirty="0"/>
              <a:t> </a:t>
            </a:r>
            <a:r>
              <a:rPr lang="en-US" sz="2000" dirty="0" err="1"/>
              <a:t>licence</a:t>
            </a:r>
            <a:endParaRPr lang="en-US" sz="2000" dirty="0"/>
          </a:p>
          <a:p>
            <a:pPr lvl="1"/>
            <a:r>
              <a:rPr lang="cs-CZ" sz="2000" dirty="0" smtClean="0"/>
              <a:t>p</a:t>
            </a:r>
            <a:r>
              <a:rPr lang="en-US" sz="2000" dirty="0" err="1" smtClean="0"/>
              <a:t>odmínky</a:t>
            </a:r>
            <a:r>
              <a:rPr lang="en-US" sz="2000" dirty="0" smtClean="0"/>
              <a:t> </a:t>
            </a:r>
            <a:r>
              <a:rPr lang="en-US" sz="2000" dirty="0"/>
              <a:t>se </a:t>
            </a:r>
            <a:r>
              <a:rPr lang="en-US" sz="2000" dirty="0" err="1"/>
              <a:t>vyjadřují</a:t>
            </a:r>
            <a:r>
              <a:rPr lang="en-US" sz="2000" dirty="0"/>
              <a:t> </a:t>
            </a:r>
            <a:r>
              <a:rPr lang="en-US" sz="2000" dirty="0" err="1"/>
              <a:t>kombinací</a:t>
            </a:r>
            <a:r>
              <a:rPr lang="en-US" sz="2000" dirty="0"/>
              <a:t> </a:t>
            </a:r>
            <a:r>
              <a:rPr lang="en-US" sz="2000" dirty="0" err="1"/>
              <a:t>různých</a:t>
            </a:r>
            <a:r>
              <a:rPr lang="en-US" sz="2000" dirty="0"/>
              <a:t> </a:t>
            </a:r>
            <a:r>
              <a:rPr lang="en-US" sz="2000" dirty="0" err="1"/>
              <a:t>licenčních</a:t>
            </a:r>
            <a:r>
              <a:rPr lang="en-US" sz="2000" dirty="0"/>
              <a:t> </a:t>
            </a:r>
            <a:r>
              <a:rPr lang="en-US" sz="2000" dirty="0" err="1"/>
              <a:t>prvků</a:t>
            </a:r>
            <a:r>
              <a:rPr lang="en-US" sz="2000" dirty="0"/>
              <a:t>, </a:t>
            </a:r>
            <a:r>
              <a:rPr lang="en-US" sz="2000" dirty="0" err="1" smtClean="0"/>
              <a:t>vycház</a:t>
            </a:r>
            <a:r>
              <a:rPr lang="cs-CZ" sz="2000" dirty="0" smtClean="0"/>
              <a:t>ej</a:t>
            </a:r>
            <a:r>
              <a:rPr lang="en-US" sz="2000" dirty="0" smtClean="0"/>
              <a:t>í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z </a:t>
            </a:r>
            <a:r>
              <a:rPr lang="en-US" sz="2000" dirty="0" err="1" smtClean="0"/>
              <a:t>konceptu</a:t>
            </a:r>
            <a:r>
              <a:rPr lang="en-US" sz="2000" dirty="0" smtClean="0"/>
              <a:t> </a:t>
            </a:r>
            <a:r>
              <a:rPr lang="cs-CZ" sz="2000" dirty="0" smtClean="0"/>
              <a:t>„některá práva vyhrazena“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000" dirty="0" smtClean="0"/>
              <a:t>l</a:t>
            </a:r>
            <a:r>
              <a:rPr lang="en-US" sz="2000" dirty="0" err="1" smtClean="0"/>
              <a:t>icence</a:t>
            </a:r>
            <a:r>
              <a:rPr lang="en-US" sz="2000" dirty="0" smtClean="0"/>
              <a:t> </a:t>
            </a:r>
            <a:r>
              <a:rPr lang="en-US" sz="2000" dirty="0"/>
              <a:t>je </a:t>
            </a:r>
            <a:r>
              <a:rPr lang="en-US" sz="2000" dirty="0" err="1"/>
              <a:t>nabízena</a:t>
            </a:r>
            <a:r>
              <a:rPr lang="en-US" sz="2000" dirty="0"/>
              <a:t> a </a:t>
            </a:r>
            <a:r>
              <a:rPr lang="en-US" sz="2000" dirty="0" err="1"/>
              <a:t>poskytována</a:t>
            </a:r>
            <a:r>
              <a:rPr lang="en-US" sz="2000" dirty="0"/>
              <a:t> </a:t>
            </a:r>
            <a:r>
              <a:rPr lang="en-US" sz="2000" dirty="0" err="1"/>
              <a:t>neurčitému</a:t>
            </a:r>
            <a:r>
              <a:rPr lang="en-US" sz="2000" dirty="0"/>
              <a:t> </a:t>
            </a:r>
            <a:r>
              <a:rPr lang="en-US" sz="2000" dirty="0" err="1"/>
              <a:t>okruhu</a:t>
            </a:r>
            <a:r>
              <a:rPr lang="en-US" sz="2000" dirty="0"/>
              <a:t> </a:t>
            </a:r>
            <a:r>
              <a:rPr lang="en-US" sz="2000" dirty="0" err="1" smtClean="0"/>
              <a:t>osob</a:t>
            </a:r>
            <a:r>
              <a:rPr lang="cs-CZ" sz="2000" dirty="0" smtClean="0"/>
              <a:t>, s</a:t>
            </a:r>
            <a:r>
              <a:rPr lang="en-US" sz="2000" dirty="0" err="1" smtClean="0"/>
              <a:t>mlouvu</a:t>
            </a:r>
            <a:r>
              <a:rPr lang="en-US" sz="2000" dirty="0" smtClean="0"/>
              <a:t> </a:t>
            </a:r>
            <a:r>
              <a:rPr lang="en-US" sz="2000" dirty="0" err="1"/>
              <a:t>lze</a:t>
            </a:r>
            <a:r>
              <a:rPr lang="en-US" sz="2000" dirty="0"/>
              <a:t> </a:t>
            </a:r>
            <a:r>
              <a:rPr lang="en-US" sz="2000" dirty="0" err="1"/>
              <a:t>uzavřít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když</a:t>
            </a:r>
            <a:r>
              <a:rPr lang="en-US" sz="2000" dirty="0"/>
              <a:t> se o tom </a:t>
            </a:r>
            <a:r>
              <a:rPr lang="en-US" sz="2000" dirty="0" err="1"/>
              <a:t>autor</a:t>
            </a:r>
            <a:r>
              <a:rPr lang="en-US" sz="2000" dirty="0"/>
              <a:t> </a:t>
            </a:r>
            <a:r>
              <a:rPr lang="en-US" sz="2000" dirty="0" err="1" smtClean="0"/>
              <a:t>nedozví</a:t>
            </a:r>
            <a:endParaRPr lang="cs-CZ" sz="2000" dirty="0"/>
          </a:p>
          <a:p>
            <a:pPr lvl="1"/>
            <a:r>
              <a:rPr lang="cs-CZ" sz="2000" dirty="0" smtClean="0"/>
              <a:t>p</a:t>
            </a:r>
            <a:r>
              <a:rPr lang="en-US" sz="2000" dirty="0" err="1" smtClean="0"/>
              <a:t>odmínkou</a:t>
            </a:r>
            <a:r>
              <a:rPr lang="en-US" sz="2000" dirty="0" smtClean="0"/>
              <a:t> </a:t>
            </a:r>
            <a:r>
              <a:rPr lang="en-US" sz="2000" dirty="0" err="1"/>
              <a:t>všech</a:t>
            </a:r>
            <a:r>
              <a:rPr lang="en-US" sz="2000" dirty="0"/>
              <a:t> </a:t>
            </a:r>
            <a:r>
              <a:rPr lang="en-US" sz="2000" dirty="0" err="1"/>
              <a:t>licencí</a:t>
            </a:r>
            <a:r>
              <a:rPr lang="en-US" sz="2000" dirty="0"/>
              <a:t> je </a:t>
            </a:r>
            <a:r>
              <a:rPr lang="en-US" sz="2000" dirty="0" err="1"/>
              <a:t>uvedení</a:t>
            </a:r>
            <a:r>
              <a:rPr lang="en-US" sz="2000" dirty="0"/>
              <a:t> </a:t>
            </a:r>
            <a:r>
              <a:rPr lang="en-US" sz="2000" dirty="0" err="1"/>
              <a:t>autora</a:t>
            </a:r>
            <a:r>
              <a:rPr lang="en-US" sz="2000" dirty="0"/>
              <a:t> </a:t>
            </a:r>
            <a:r>
              <a:rPr lang="en-US" sz="2000" dirty="0" err="1"/>
              <a:t>původního</a:t>
            </a:r>
            <a:r>
              <a:rPr lang="en-US" sz="2000" dirty="0"/>
              <a:t> </a:t>
            </a:r>
            <a:r>
              <a:rPr lang="en-US" sz="2000" dirty="0" err="1" smtClean="0"/>
              <a:t>díla</a:t>
            </a:r>
            <a:r>
              <a:rPr lang="cs-CZ" sz="2000" dirty="0" smtClean="0"/>
              <a:t>, l</a:t>
            </a:r>
            <a:r>
              <a:rPr lang="en-US" sz="2000" dirty="0" err="1" smtClean="0"/>
              <a:t>icence</a:t>
            </a:r>
            <a:r>
              <a:rPr lang="en-US" sz="2000" dirty="0" smtClean="0"/>
              <a:t> </a:t>
            </a:r>
            <a:r>
              <a:rPr lang="en-US" sz="2000" dirty="0"/>
              <a:t>je </a:t>
            </a:r>
            <a:r>
              <a:rPr lang="en-US" sz="2000" dirty="0" err="1"/>
              <a:t>nabízena</a:t>
            </a:r>
            <a:r>
              <a:rPr lang="en-US" sz="2000" dirty="0"/>
              <a:t> </a:t>
            </a:r>
            <a:r>
              <a:rPr lang="en-US" sz="2000" dirty="0" err="1"/>
              <a:t>bezúplatně</a:t>
            </a:r>
            <a:r>
              <a:rPr lang="en-US" sz="2000" dirty="0"/>
              <a:t>,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 smtClean="0"/>
              <a:t>nevýhradní</a:t>
            </a:r>
            <a:endParaRPr lang="en-US" sz="2000" dirty="0" smtClean="0"/>
          </a:p>
          <a:p>
            <a:pPr lvl="1"/>
            <a:endParaRPr lang="en-US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04664"/>
            <a:ext cx="4216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1730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–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rázek 1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96533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6408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a jejich značení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75596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966" y="332656"/>
            <a:ext cx="1770906" cy="615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41998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 – 4.0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současně nejnovější verze licencí</a:t>
            </a:r>
          </a:p>
          <a:p>
            <a:pPr lvl="1"/>
            <a:r>
              <a:rPr lang="pl-PL" dirty="0" smtClean="0"/>
              <a:t>CC </a:t>
            </a:r>
            <a:r>
              <a:rPr lang="pl-PL" dirty="0"/>
              <a:t>BY </a:t>
            </a:r>
            <a:r>
              <a:rPr lang="pl-PL" dirty="0" smtClean="0"/>
              <a:t>4.0</a:t>
            </a:r>
          </a:p>
          <a:p>
            <a:pPr lvl="1"/>
            <a:r>
              <a:rPr lang="pl-PL" dirty="0" smtClean="0"/>
              <a:t>CC </a:t>
            </a:r>
            <a:r>
              <a:rPr lang="pl-PL" dirty="0"/>
              <a:t>BY-NC </a:t>
            </a:r>
            <a:r>
              <a:rPr lang="pl-PL" dirty="0" smtClean="0"/>
              <a:t>4.0</a:t>
            </a:r>
          </a:p>
          <a:p>
            <a:pPr lvl="1"/>
            <a:r>
              <a:rPr lang="pl-PL" dirty="0" smtClean="0"/>
              <a:t>CC </a:t>
            </a:r>
            <a:r>
              <a:rPr lang="pl-PL" dirty="0"/>
              <a:t>BY-SA </a:t>
            </a:r>
            <a:r>
              <a:rPr lang="pl-PL" dirty="0" smtClean="0"/>
              <a:t>4.0</a:t>
            </a:r>
          </a:p>
          <a:p>
            <a:pPr lvl="1"/>
            <a:r>
              <a:rPr lang="pl-PL" dirty="0" smtClean="0"/>
              <a:t>CC </a:t>
            </a:r>
            <a:r>
              <a:rPr lang="pl-PL" dirty="0"/>
              <a:t>BY-ND </a:t>
            </a:r>
            <a:r>
              <a:rPr lang="pl-PL" dirty="0" smtClean="0"/>
              <a:t>4.0</a:t>
            </a:r>
          </a:p>
          <a:p>
            <a:pPr lvl="1"/>
            <a:r>
              <a:rPr lang="pl-PL" dirty="0" smtClean="0"/>
              <a:t>CC </a:t>
            </a:r>
            <a:r>
              <a:rPr lang="pl-PL" dirty="0"/>
              <a:t>BY-NC-SA </a:t>
            </a:r>
            <a:r>
              <a:rPr lang="pl-PL" dirty="0" smtClean="0"/>
              <a:t>4.0</a:t>
            </a:r>
          </a:p>
          <a:p>
            <a:pPr lvl="1"/>
            <a:r>
              <a:rPr lang="pl-PL" dirty="0" smtClean="0"/>
              <a:t>CC </a:t>
            </a:r>
            <a:r>
              <a:rPr lang="pl-PL" dirty="0"/>
              <a:t>BY-NC-ND 4.0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573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Open Data </a:t>
            </a:r>
            <a:r>
              <a:rPr lang="cs-CZ" dirty="0" err="1" smtClean="0"/>
              <a:t>Commons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dispozici zatím pouze </a:t>
            </a:r>
            <a:r>
              <a:rPr lang="cs-CZ" b="1" dirty="0" smtClean="0"/>
              <a:t>anglicky</a:t>
            </a:r>
          </a:p>
          <a:p>
            <a:r>
              <a:rPr lang="cs-CZ" b="1" dirty="0" smtClean="0"/>
              <a:t>tři úrovně licence</a:t>
            </a:r>
          </a:p>
          <a:p>
            <a:pPr lvl="1"/>
            <a:r>
              <a:rPr lang="cs-CZ" b="1" dirty="0" smtClean="0"/>
              <a:t>Public </a:t>
            </a:r>
            <a:r>
              <a:rPr lang="cs-CZ" b="1" dirty="0" err="1" smtClean="0"/>
              <a:t>Domain</a:t>
            </a:r>
            <a:r>
              <a:rPr lang="cs-CZ" b="1" dirty="0" smtClean="0"/>
              <a:t> </a:t>
            </a:r>
            <a:r>
              <a:rPr lang="cs-CZ" b="1" dirty="0" err="1" smtClean="0"/>
              <a:t>Dedication</a:t>
            </a:r>
            <a:r>
              <a:rPr lang="cs-CZ" b="1" dirty="0" smtClean="0"/>
              <a:t> and Licence (PDDL)</a:t>
            </a:r>
            <a:br>
              <a:rPr lang="cs-CZ" b="1" dirty="0" smtClean="0"/>
            </a:br>
            <a:r>
              <a:rPr lang="cs-CZ" dirty="0" smtClean="0"/>
              <a:t>Public </a:t>
            </a:r>
            <a:r>
              <a:rPr lang="cs-CZ" dirty="0" err="1" smtClean="0"/>
              <a:t>Domain</a:t>
            </a:r>
            <a:r>
              <a:rPr lang="cs-CZ" dirty="0" smtClean="0"/>
              <a:t> pro databáze</a:t>
            </a:r>
          </a:p>
          <a:p>
            <a:pPr lvl="1"/>
            <a:r>
              <a:rPr lang="cs-CZ" b="1" dirty="0" err="1" smtClean="0"/>
              <a:t>Attribution</a:t>
            </a:r>
            <a:r>
              <a:rPr lang="cs-CZ" b="1" dirty="0" smtClean="0"/>
              <a:t> Licence (OCD-By)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Licence pro data v databázi</a:t>
            </a:r>
          </a:p>
          <a:p>
            <a:pPr lvl="1"/>
            <a:r>
              <a:rPr lang="cs-CZ" b="1" dirty="0" smtClean="0"/>
              <a:t>Open Database Licence (ODC-</a:t>
            </a:r>
            <a:r>
              <a:rPr lang="cs-CZ" b="1" dirty="0" err="1" smtClean="0"/>
              <a:t>ODbL</a:t>
            </a:r>
            <a:r>
              <a:rPr lang="cs-CZ" b="1" dirty="0" smtClean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Attribution</a:t>
            </a:r>
            <a:r>
              <a:rPr lang="cs-CZ" dirty="0" smtClean="0"/>
              <a:t> </a:t>
            </a:r>
            <a:r>
              <a:rPr lang="cs-CZ" dirty="0" err="1" smtClean="0"/>
              <a:t>Share-Alike</a:t>
            </a:r>
            <a:r>
              <a:rPr lang="cs-CZ" dirty="0" smtClean="0"/>
              <a:t> pro databáze</a:t>
            </a:r>
          </a:p>
        </p:txBody>
      </p:sp>
    </p:spTree>
    <p:extLst>
      <p:ext uri="{BB962C8B-B14F-4D97-AF65-F5344CB8AC3E}">
        <p14:creationId xmlns:p14="http://schemas.microsoft.com/office/powerpoint/2010/main" val="33243531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OSM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/>
              <a:t>OpenStreetMap</a:t>
            </a:r>
            <a:r>
              <a:rPr lang="en-US" sz="2000" dirty="0"/>
              <a:t>®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svobodná</a:t>
            </a:r>
            <a:r>
              <a:rPr lang="en-US" sz="2000" dirty="0"/>
              <a:t> data,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podmínek</a:t>
            </a:r>
            <a:r>
              <a:rPr lang="en-US" sz="2000" dirty="0"/>
              <a:t> Open Data Commons Open Database License (</a:t>
            </a:r>
            <a:r>
              <a:rPr lang="en-US" sz="2000" dirty="0" err="1"/>
              <a:t>ODbL</a:t>
            </a:r>
            <a:r>
              <a:rPr lang="en-US" sz="2000" dirty="0"/>
              <a:t>) </a:t>
            </a:r>
            <a:r>
              <a:rPr lang="en-US" sz="2000" dirty="0" err="1"/>
              <a:t>nabízí</a:t>
            </a:r>
            <a:r>
              <a:rPr lang="en-US" sz="2000" dirty="0"/>
              <a:t> </a:t>
            </a:r>
            <a:r>
              <a:rPr lang="en-US" sz="2000" dirty="0" err="1"/>
              <a:t>nadace</a:t>
            </a:r>
            <a:r>
              <a:rPr lang="en-US" sz="2000" dirty="0"/>
              <a:t> </a:t>
            </a:r>
            <a:r>
              <a:rPr lang="en-US" sz="2000" dirty="0" err="1"/>
              <a:t>OpenStreetMap</a:t>
            </a:r>
            <a:r>
              <a:rPr lang="en-US" sz="2000" dirty="0"/>
              <a:t> Foundation (OSMF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cs-CZ" sz="2000" dirty="0" smtClean="0"/>
              <a:t>s</a:t>
            </a:r>
            <a:r>
              <a:rPr lang="en-US" sz="2000" dirty="0" err="1" smtClean="0"/>
              <a:t>míte</a:t>
            </a:r>
            <a:r>
              <a:rPr lang="en-US" sz="2000" dirty="0" smtClean="0"/>
              <a:t> </a:t>
            </a:r>
            <a:r>
              <a:rPr lang="en-US" sz="2000" dirty="0" err="1"/>
              <a:t>kopírovat</a:t>
            </a:r>
            <a:r>
              <a:rPr lang="en-US" sz="2000" dirty="0"/>
              <a:t>, </a:t>
            </a:r>
            <a:r>
              <a:rPr lang="en-US" sz="2000" dirty="0" err="1"/>
              <a:t>distribuovat</a:t>
            </a:r>
            <a:r>
              <a:rPr lang="en-US" sz="2000" dirty="0"/>
              <a:t>, </a:t>
            </a:r>
            <a:r>
              <a:rPr lang="en-US" sz="2000" dirty="0" err="1"/>
              <a:t>sdělovat</a:t>
            </a:r>
            <a:r>
              <a:rPr lang="en-US" sz="2000" dirty="0"/>
              <a:t> </a:t>
            </a:r>
            <a:r>
              <a:rPr lang="en-US" sz="2000" dirty="0" err="1"/>
              <a:t>veřejnosti</a:t>
            </a:r>
            <a:r>
              <a:rPr lang="en-US" sz="2000" dirty="0"/>
              <a:t> a </a:t>
            </a:r>
            <a:r>
              <a:rPr lang="en-US" sz="2000" dirty="0" err="1"/>
              <a:t>upravovat</a:t>
            </a:r>
            <a:r>
              <a:rPr lang="en-US" sz="2000" dirty="0"/>
              <a:t> </a:t>
            </a:r>
            <a:r>
              <a:rPr lang="en-US" sz="2000" dirty="0" err="1"/>
              <a:t>naše</a:t>
            </a:r>
            <a:r>
              <a:rPr lang="en-US" sz="2000" dirty="0"/>
              <a:t> data, </a:t>
            </a:r>
            <a:r>
              <a:rPr lang="en-US" sz="2000" dirty="0" err="1"/>
              <a:t>pokud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zdroj</a:t>
            </a:r>
            <a:r>
              <a:rPr lang="en-US" sz="2000" dirty="0"/>
              <a:t> </a:t>
            </a:r>
            <a:r>
              <a:rPr lang="en-US" sz="2000" dirty="0" err="1"/>
              <a:t>uvedete</a:t>
            </a:r>
            <a:r>
              <a:rPr lang="en-US" sz="2000" dirty="0"/>
              <a:t> </a:t>
            </a:r>
            <a:r>
              <a:rPr lang="en-US" sz="2000" dirty="0" err="1"/>
              <a:t>OpenStreetMap</a:t>
            </a:r>
            <a:r>
              <a:rPr lang="en-US" sz="2000" dirty="0"/>
              <a:t> a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en-US" sz="2000" dirty="0" err="1" smtClean="0"/>
              <a:t>přispěvatele</a:t>
            </a:r>
            <a:endParaRPr lang="cs-CZ" sz="2000" dirty="0" smtClean="0"/>
          </a:p>
          <a:p>
            <a:pPr lvl="1"/>
            <a:r>
              <a:rPr lang="cs-CZ" sz="2000" dirty="0" smtClean="0"/>
              <a:t>p</a:t>
            </a:r>
            <a:r>
              <a:rPr lang="en-US" sz="2000" dirty="0" err="1" smtClean="0"/>
              <a:t>okud</a:t>
            </a:r>
            <a:r>
              <a:rPr lang="en-US" sz="2000" dirty="0" smtClean="0"/>
              <a:t> </a:t>
            </a:r>
            <a:r>
              <a:rPr lang="en-US" sz="2000" dirty="0" err="1"/>
              <a:t>naše</a:t>
            </a:r>
            <a:r>
              <a:rPr lang="en-US" sz="2000" dirty="0"/>
              <a:t> data </a:t>
            </a:r>
            <a:r>
              <a:rPr lang="en-US" sz="2000" dirty="0" err="1"/>
              <a:t>budete</a:t>
            </a:r>
            <a:r>
              <a:rPr lang="en-US" sz="2000" dirty="0"/>
              <a:t> </a:t>
            </a:r>
            <a:r>
              <a:rPr lang="en-US" sz="2000" dirty="0" err="1"/>
              <a:t>upravovat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je </a:t>
            </a:r>
            <a:r>
              <a:rPr lang="en-US" sz="2000" dirty="0" err="1"/>
              <a:t>použijete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svém</a:t>
            </a:r>
            <a:r>
              <a:rPr lang="en-US" sz="2000" dirty="0"/>
              <a:t> </a:t>
            </a:r>
            <a:r>
              <a:rPr lang="en-US" sz="2000" dirty="0" err="1"/>
              <a:t>díle</a:t>
            </a:r>
            <a:r>
              <a:rPr lang="en-US" sz="2000" dirty="0"/>
              <a:t>, </a:t>
            </a:r>
            <a:r>
              <a:rPr lang="en-US" sz="2000" dirty="0" err="1"/>
              <a:t>musíte</a:t>
            </a:r>
            <a:r>
              <a:rPr lang="en-US" sz="2000" dirty="0"/>
              <a:t> </a:t>
            </a:r>
            <a:r>
              <a:rPr lang="en-US" sz="2000" dirty="0" err="1"/>
              <a:t>výsledek</a:t>
            </a:r>
            <a:r>
              <a:rPr lang="en-US" sz="2000" dirty="0"/>
              <a:t> </a:t>
            </a:r>
            <a:r>
              <a:rPr lang="en-US" sz="2000" dirty="0" err="1"/>
              <a:t>šířit</a:t>
            </a:r>
            <a:r>
              <a:rPr lang="en-US" sz="2000" dirty="0"/>
              <a:t> pod </a:t>
            </a:r>
            <a:r>
              <a:rPr lang="en-US" sz="2000" dirty="0" err="1"/>
              <a:t>stejnou</a:t>
            </a:r>
            <a:r>
              <a:rPr lang="en-US" sz="2000" dirty="0"/>
              <a:t> </a:t>
            </a:r>
            <a:r>
              <a:rPr lang="en-US" sz="2000" dirty="0" err="1"/>
              <a:t>licencí</a:t>
            </a:r>
            <a:r>
              <a:rPr lang="en-US" sz="2000" dirty="0"/>
              <a:t>. </a:t>
            </a:r>
            <a:r>
              <a:rPr lang="en-US" sz="2000" dirty="0" err="1"/>
              <a:t>Vaše</a:t>
            </a:r>
            <a:r>
              <a:rPr lang="en-US" sz="2000" dirty="0"/>
              <a:t> </a:t>
            </a:r>
            <a:r>
              <a:rPr lang="en-US" sz="2000" dirty="0" err="1"/>
              <a:t>práva</a:t>
            </a:r>
            <a:r>
              <a:rPr lang="en-US" sz="2000" dirty="0"/>
              <a:t> a </a:t>
            </a:r>
            <a:r>
              <a:rPr lang="en-US" sz="2000" dirty="0" err="1"/>
              <a:t>povinnosti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vysvětleny</a:t>
            </a:r>
            <a:r>
              <a:rPr lang="en-US" sz="2000" dirty="0"/>
              <a:t> v </a:t>
            </a:r>
            <a:r>
              <a:rPr lang="en-US" sz="2000" dirty="0" err="1"/>
              <a:t>plném</a:t>
            </a:r>
            <a:r>
              <a:rPr lang="en-US" sz="2000" dirty="0"/>
              <a:t> </a:t>
            </a:r>
            <a:r>
              <a:rPr lang="en-US" sz="2000" dirty="0" err="1"/>
              <a:t>licenčním</a:t>
            </a:r>
            <a:r>
              <a:rPr lang="en-US" sz="2000" dirty="0"/>
              <a:t> </a:t>
            </a:r>
            <a:r>
              <a:rPr lang="en-US" sz="2000" dirty="0" err="1"/>
              <a:t>ujednání</a:t>
            </a:r>
            <a:r>
              <a:rPr lang="en-US" sz="2000" dirty="0"/>
              <a:t>.</a:t>
            </a:r>
          </a:p>
          <a:p>
            <a:r>
              <a:rPr lang="cs-CZ" sz="2000" b="1" dirty="0" smtClean="0"/>
              <a:t>k</a:t>
            </a:r>
            <a:r>
              <a:rPr lang="en-US" sz="2000" b="1" dirty="0" err="1" smtClean="0"/>
              <a:t>artografická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díla</a:t>
            </a:r>
            <a:r>
              <a:rPr lang="en-US" sz="2000" b="1" dirty="0" smtClean="0"/>
              <a:t> </a:t>
            </a:r>
            <a:r>
              <a:rPr lang="en-US" sz="2000" dirty="0" err="1" smtClean="0"/>
              <a:t>jsou</a:t>
            </a:r>
            <a:r>
              <a:rPr lang="en-US" sz="2000" dirty="0" smtClean="0"/>
              <a:t> </a:t>
            </a:r>
            <a:r>
              <a:rPr lang="en-US" sz="2000" dirty="0"/>
              <a:t>k </a:t>
            </a:r>
            <a:r>
              <a:rPr lang="en-US" sz="2000" dirty="0" err="1"/>
              <a:t>dispozici</a:t>
            </a:r>
            <a:r>
              <a:rPr lang="en-US" sz="2000" dirty="0"/>
              <a:t> pod </a:t>
            </a:r>
            <a:r>
              <a:rPr lang="en-US" sz="2000" dirty="0" err="1"/>
              <a:t>licencí</a:t>
            </a:r>
            <a:r>
              <a:rPr lang="en-US" sz="2000" dirty="0"/>
              <a:t> </a:t>
            </a:r>
            <a:r>
              <a:rPr lang="en-US" sz="2000" b="1" dirty="0"/>
              <a:t>Creative Commons </a:t>
            </a:r>
            <a:r>
              <a:rPr lang="en-US" sz="2000" dirty="0" err="1"/>
              <a:t>Uveďte</a:t>
            </a:r>
            <a:r>
              <a:rPr lang="en-US" sz="2000" dirty="0"/>
              <a:t> </a:t>
            </a:r>
            <a:r>
              <a:rPr lang="en-US" sz="2000" dirty="0" err="1"/>
              <a:t>autora-Zachovejte</a:t>
            </a:r>
            <a:r>
              <a:rPr lang="en-US" sz="2000" dirty="0"/>
              <a:t> </a:t>
            </a:r>
            <a:r>
              <a:rPr lang="en-US" sz="2000" dirty="0" err="1"/>
              <a:t>licenci</a:t>
            </a:r>
            <a:r>
              <a:rPr lang="en-US" sz="2000" dirty="0"/>
              <a:t> 2.0 (</a:t>
            </a:r>
            <a:r>
              <a:rPr lang="en-US" sz="2000" dirty="0" smtClean="0"/>
              <a:t>CC-BY-SA</a:t>
            </a:r>
            <a:r>
              <a:rPr lang="cs-CZ" sz="2000" dirty="0"/>
              <a:t>)</a:t>
            </a:r>
            <a:endParaRPr lang="en-US" sz="2000" dirty="0"/>
          </a:p>
          <a:p>
            <a:r>
              <a:rPr lang="en-US" sz="2000" b="1" dirty="0" err="1" smtClean="0"/>
              <a:t>uvádění</a:t>
            </a:r>
            <a:r>
              <a:rPr lang="en-US" sz="2000" b="1" dirty="0" smtClean="0"/>
              <a:t> </a:t>
            </a:r>
            <a:r>
              <a:rPr lang="en-US" sz="2000" b="1" dirty="0" err="1"/>
              <a:t>autorství</a:t>
            </a:r>
            <a:r>
              <a:rPr lang="en-US" sz="2000" b="1" dirty="0"/>
              <a:t> </a:t>
            </a:r>
            <a:r>
              <a:rPr lang="en-US" sz="2000" dirty="0"/>
              <a:t>„© </a:t>
            </a:r>
            <a:r>
              <a:rPr lang="en-US" sz="2000" dirty="0" err="1"/>
              <a:t>Přispěvatelé</a:t>
            </a:r>
            <a:r>
              <a:rPr lang="en-US" sz="2000" dirty="0"/>
              <a:t> </a:t>
            </a:r>
            <a:r>
              <a:rPr lang="en-US" sz="2000" dirty="0" err="1"/>
              <a:t>OpenStreetMap</a:t>
            </a:r>
            <a:r>
              <a:rPr lang="en-US" sz="2000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40462552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u software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latin typeface="+mj-lt"/>
              </a:rPr>
              <a:t>OEM software</a:t>
            </a:r>
            <a:r>
              <a:rPr lang="en-US" sz="2000" dirty="0">
                <a:latin typeface="+mj-lt"/>
              </a:rPr>
              <a:t> </a:t>
            </a:r>
            <a:endParaRPr lang="cs-CZ" sz="2000" dirty="0" smtClean="0">
              <a:latin typeface="+mj-lt"/>
            </a:endParaRPr>
          </a:p>
          <a:p>
            <a:pPr lvl="1"/>
            <a:r>
              <a:rPr lang="en-US" sz="1800" dirty="0" smtClean="0">
                <a:latin typeface="+mj-lt"/>
              </a:rPr>
              <a:t>je </a:t>
            </a:r>
            <a:r>
              <a:rPr lang="en-US" sz="1800" dirty="0" err="1">
                <a:latin typeface="+mj-lt"/>
              </a:rPr>
              <a:t>součást</a:t>
            </a:r>
            <a:r>
              <a:rPr lang="en-US" sz="1800" dirty="0">
                <a:latin typeface="+mj-lt"/>
              </a:rPr>
              <a:t> PC, </a:t>
            </a:r>
            <a:r>
              <a:rPr lang="en-US" sz="1800" dirty="0" err="1">
                <a:latin typeface="+mj-lt"/>
              </a:rPr>
              <a:t>tiskárny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nejčastěji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např</a:t>
            </a:r>
            <a:r>
              <a:rPr lang="en-US" sz="1800" dirty="0">
                <a:latin typeface="+mj-lt"/>
              </a:rPr>
              <a:t>. Windows u </a:t>
            </a:r>
            <a:r>
              <a:rPr lang="en-US" sz="1800" dirty="0" err="1">
                <a:latin typeface="+mj-lt"/>
              </a:rPr>
              <a:t>nového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notebooku</a:t>
            </a:r>
            <a:endParaRPr lang="en-US" sz="1800" dirty="0">
              <a:latin typeface="+mj-lt"/>
            </a:endParaRPr>
          </a:p>
          <a:p>
            <a:r>
              <a:rPr lang="en-US" sz="2000" b="1" dirty="0">
                <a:latin typeface="+mj-lt"/>
              </a:rPr>
              <a:t>DEMO </a:t>
            </a:r>
            <a:r>
              <a:rPr lang="en-US" sz="2000" b="1" dirty="0" smtClean="0">
                <a:latin typeface="+mj-lt"/>
              </a:rPr>
              <a:t>software</a:t>
            </a:r>
            <a:endParaRPr lang="cs-CZ" sz="2000" b="1" dirty="0" smtClean="0">
              <a:latin typeface="+mj-lt"/>
            </a:endParaRPr>
          </a:p>
          <a:p>
            <a:pPr lvl="1"/>
            <a:r>
              <a:rPr lang="en-US" sz="1800" dirty="0" err="1" smtClean="0">
                <a:latin typeface="+mj-lt"/>
              </a:rPr>
              <a:t>plné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programy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mají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zablokované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určité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funkce</a:t>
            </a:r>
            <a:r>
              <a:rPr lang="en-US" sz="1800" dirty="0">
                <a:latin typeface="+mj-lt"/>
              </a:rPr>
              <a:t> </a:t>
            </a:r>
          </a:p>
          <a:p>
            <a:r>
              <a:rPr lang="en-US" sz="2000" b="1" dirty="0">
                <a:latin typeface="+mj-lt"/>
              </a:rPr>
              <a:t>TRIAL </a:t>
            </a:r>
            <a:r>
              <a:rPr lang="en-US" sz="2000" b="1" dirty="0" smtClean="0">
                <a:latin typeface="+mj-lt"/>
              </a:rPr>
              <a:t>software</a:t>
            </a:r>
            <a:endParaRPr lang="cs-CZ" sz="2000" b="1" dirty="0" smtClean="0">
              <a:latin typeface="+mj-lt"/>
            </a:endParaRPr>
          </a:p>
          <a:p>
            <a:pPr lvl="1"/>
            <a:r>
              <a:rPr lang="en-US" sz="1800" dirty="0" err="1" smtClean="0">
                <a:latin typeface="+mj-lt"/>
              </a:rPr>
              <a:t>zkušební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verze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ostré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plné</a:t>
            </a:r>
            <a:r>
              <a:rPr lang="en-US" sz="1800" dirty="0">
                <a:latin typeface="+mj-lt"/>
              </a:rPr>
              <a:t>, ale </a:t>
            </a:r>
            <a:r>
              <a:rPr lang="en-US" sz="1800" dirty="0" err="1">
                <a:latin typeface="+mj-lt"/>
              </a:rPr>
              <a:t>jen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určitou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dobu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např</a:t>
            </a:r>
            <a:r>
              <a:rPr lang="en-US" sz="1800" dirty="0">
                <a:latin typeface="+mj-lt"/>
              </a:rPr>
              <a:t>. </a:t>
            </a:r>
            <a:r>
              <a:rPr lang="en-US" sz="1800" dirty="0" smtClean="0">
                <a:latin typeface="+mj-lt"/>
              </a:rPr>
              <a:t>30 </a:t>
            </a:r>
            <a:r>
              <a:rPr lang="en-US" sz="1800" dirty="0" err="1">
                <a:latin typeface="+mj-lt"/>
              </a:rPr>
              <a:t>dní</a:t>
            </a:r>
            <a:r>
              <a:rPr lang="en-US" sz="1800" dirty="0">
                <a:latin typeface="+mj-lt"/>
              </a:rPr>
              <a:t>) </a:t>
            </a:r>
          </a:p>
          <a:p>
            <a:r>
              <a:rPr lang="cs-CZ" sz="2000" b="1" dirty="0" smtClean="0">
                <a:latin typeface="+mj-lt"/>
              </a:rPr>
              <a:t>shareware</a:t>
            </a:r>
            <a:endParaRPr lang="cs-CZ" sz="2000" dirty="0" smtClean="0">
              <a:latin typeface="+mj-lt"/>
            </a:endParaRPr>
          </a:p>
          <a:p>
            <a:pPr lvl="1"/>
            <a:r>
              <a:rPr lang="en-US" sz="1800" dirty="0" err="1" smtClean="0">
                <a:latin typeface="+mj-lt"/>
              </a:rPr>
              <a:t>lze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nainstalovat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pracovat</a:t>
            </a:r>
            <a:r>
              <a:rPr lang="en-US" sz="1800" dirty="0">
                <a:latin typeface="+mj-lt"/>
              </a:rPr>
              <a:t> s </a:t>
            </a:r>
            <a:r>
              <a:rPr lang="en-US" sz="1800" dirty="0" err="1">
                <a:latin typeface="+mj-lt"/>
              </a:rPr>
              <a:t>ním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po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určité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době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třeba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poslat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poplatek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většinou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malá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částka</a:t>
            </a:r>
            <a:r>
              <a:rPr lang="en-US" sz="1800" dirty="0">
                <a:latin typeface="+mj-lt"/>
              </a:rPr>
              <a:t>) </a:t>
            </a:r>
          </a:p>
          <a:p>
            <a:r>
              <a:rPr lang="cs-CZ" sz="2000" b="1" dirty="0" smtClean="0">
                <a:latin typeface="+mj-lt"/>
              </a:rPr>
              <a:t>freeware</a:t>
            </a:r>
            <a:endParaRPr lang="cs-CZ" sz="2000" dirty="0" smtClean="0">
              <a:latin typeface="+mj-lt"/>
            </a:endParaRPr>
          </a:p>
          <a:p>
            <a:pPr lvl="1"/>
            <a:r>
              <a:rPr lang="en-US" sz="1800" dirty="0" err="1" smtClean="0">
                <a:latin typeface="+mj-lt"/>
              </a:rPr>
              <a:t>použití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šíření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zdarma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nesmí</a:t>
            </a:r>
            <a:r>
              <a:rPr lang="en-US" sz="1800" dirty="0">
                <a:latin typeface="+mj-lt"/>
              </a:rPr>
              <a:t> se </a:t>
            </a:r>
            <a:r>
              <a:rPr lang="en-US" sz="1800" dirty="0" err="1">
                <a:latin typeface="+mj-lt"/>
              </a:rPr>
              <a:t>prodávat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měnit</a:t>
            </a:r>
            <a:r>
              <a:rPr lang="en-US" sz="1800" dirty="0">
                <a:latin typeface="+mj-lt"/>
              </a:rPr>
              <a:t> </a:t>
            </a: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10268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u software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latin typeface="+mj-lt"/>
              </a:rPr>
              <a:t>Public </a:t>
            </a:r>
            <a:r>
              <a:rPr lang="cs-CZ" sz="2000" b="1" dirty="0" err="1" smtClean="0">
                <a:latin typeface="+mj-lt"/>
              </a:rPr>
              <a:t>Domain</a:t>
            </a:r>
            <a:endParaRPr lang="cs-CZ" sz="2000" dirty="0" smtClean="0"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k </a:t>
            </a:r>
            <a:r>
              <a:rPr lang="en-US" sz="1800" dirty="0" err="1">
                <a:latin typeface="+mj-lt"/>
              </a:rPr>
              <a:t>volnému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užití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autor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může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povolit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úpravy</a:t>
            </a:r>
            <a:r>
              <a:rPr lang="en-US" sz="1800" dirty="0">
                <a:latin typeface="+mj-lt"/>
              </a:rPr>
              <a:t> v </a:t>
            </a:r>
            <a:r>
              <a:rPr lang="en-US" sz="1800" dirty="0" err="1">
                <a:latin typeface="+mj-lt"/>
              </a:rPr>
              <a:t>něm</a:t>
            </a:r>
            <a:r>
              <a:rPr lang="en-US" sz="1800" dirty="0">
                <a:latin typeface="+mj-lt"/>
              </a:rPr>
              <a:t> </a:t>
            </a:r>
            <a:endParaRPr lang="cs-CZ" sz="1800" dirty="0" smtClean="0">
              <a:latin typeface="+mj-lt"/>
            </a:endParaRPr>
          </a:p>
          <a:p>
            <a:r>
              <a:rPr lang="cs-CZ" sz="2000" b="1" dirty="0" smtClean="0">
                <a:latin typeface="+mj-lt"/>
              </a:rPr>
              <a:t>open-source (svobodný software)</a:t>
            </a:r>
          </a:p>
          <a:p>
            <a:pPr lvl="1"/>
            <a:r>
              <a:rPr lang="en-US" sz="1800" dirty="0">
                <a:latin typeface="+mj-lt"/>
              </a:rPr>
              <a:t>free software, </a:t>
            </a:r>
            <a:r>
              <a:rPr lang="en-US" sz="1800" dirty="0" err="1">
                <a:latin typeface="+mj-lt"/>
              </a:rPr>
              <a:t>šířený</a:t>
            </a:r>
            <a:r>
              <a:rPr lang="en-US" sz="1800" dirty="0">
                <a:latin typeface="+mj-lt"/>
              </a:rPr>
              <a:t> pod </a:t>
            </a:r>
            <a:r>
              <a:rPr lang="en-US" sz="1800" dirty="0" err="1">
                <a:latin typeface="+mj-lt"/>
              </a:rPr>
              <a:t>licencí</a:t>
            </a:r>
            <a:r>
              <a:rPr lang="en-US" sz="1800" dirty="0">
                <a:latin typeface="+mj-lt"/>
              </a:rPr>
              <a:t> Open Source, GPL, </a:t>
            </a:r>
            <a:r>
              <a:rPr lang="en-US" sz="1800" dirty="0" err="1">
                <a:latin typeface="+mj-lt"/>
              </a:rPr>
              <a:t>programy</a:t>
            </a:r>
            <a:r>
              <a:rPr lang="en-US" sz="1800" dirty="0">
                <a:latin typeface="+mj-lt"/>
              </a:rPr>
              <a:t> s </a:t>
            </a:r>
            <a:r>
              <a:rPr lang="en-US" sz="1800" dirty="0" err="1">
                <a:latin typeface="+mj-lt"/>
              </a:rPr>
              <a:t>uvedením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zdrojových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textů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každý</a:t>
            </a:r>
            <a:r>
              <a:rPr lang="en-US" sz="1800" dirty="0">
                <a:latin typeface="+mj-lt"/>
              </a:rPr>
              <a:t> ho </a:t>
            </a:r>
            <a:r>
              <a:rPr lang="en-US" sz="1800" dirty="0" err="1">
                <a:latin typeface="+mj-lt"/>
              </a:rPr>
              <a:t>může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upravovat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opravovat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chyby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používat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poskytovat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dále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jako</a:t>
            </a:r>
            <a:r>
              <a:rPr lang="en-US" sz="1800" dirty="0">
                <a:latin typeface="+mj-lt"/>
              </a:rPr>
              <a:t> Open Source </a:t>
            </a:r>
          </a:p>
          <a:p>
            <a:r>
              <a:rPr lang="cs-CZ" sz="2000" b="1" dirty="0" err="1">
                <a:latin typeface="+mj-lt"/>
              </a:rPr>
              <a:t>donationware</a:t>
            </a:r>
            <a:r>
              <a:rPr lang="cs-CZ" sz="2000" b="1" dirty="0">
                <a:latin typeface="+mj-lt"/>
              </a:rPr>
              <a:t> </a:t>
            </a:r>
          </a:p>
          <a:p>
            <a:pPr lvl="1"/>
            <a:r>
              <a:rPr lang="cs-CZ" sz="1800" dirty="0" smtClean="0">
                <a:latin typeface="+mj-lt"/>
              </a:rPr>
              <a:t>zaplacení </a:t>
            </a:r>
            <a:r>
              <a:rPr lang="cs-CZ" sz="1800" dirty="0">
                <a:latin typeface="+mj-lt"/>
              </a:rPr>
              <a:t>tohoto software je čistě dobrovolné </a:t>
            </a:r>
            <a:endParaRPr lang="cs-CZ" sz="1800" dirty="0" smtClean="0">
              <a:latin typeface="+mj-lt"/>
            </a:endParaRPr>
          </a:p>
          <a:p>
            <a:r>
              <a:rPr lang="cs-CZ" sz="2000" b="1" dirty="0" err="1">
                <a:latin typeface="+mj-lt"/>
              </a:rPr>
              <a:t>adware</a:t>
            </a:r>
            <a:endParaRPr lang="cs-CZ" sz="2000" b="1" dirty="0">
              <a:latin typeface="+mj-lt"/>
            </a:endParaRPr>
          </a:p>
          <a:p>
            <a:pPr lvl="1"/>
            <a:r>
              <a:rPr lang="cs-CZ" sz="1800" dirty="0">
                <a:latin typeface="+mj-lt"/>
              </a:rPr>
              <a:t>užívání </a:t>
            </a:r>
            <a:r>
              <a:rPr lang="cs-CZ" sz="1800" dirty="0">
                <a:latin typeface="+mj-lt"/>
              </a:rPr>
              <a:t>software šířeného pod touto licencí je bezplatné, ale v programu se zobrazuje reklama, ze které je jeho vývoj </a:t>
            </a:r>
            <a:r>
              <a:rPr lang="cs-CZ" sz="1800" dirty="0">
                <a:latin typeface="+mj-lt"/>
              </a:rPr>
              <a:t>placen</a:t>
            </a:r>
          </a:p>
        </p:txBody>
      </p:sp>
    </p:spTree>
    <p:extLst>
      <p:ext uri="{BB962C8B-B14F-4D97-AF65-F5344CB8AC3E}">
        <p14:creationId xmlns:p14="http://schemas.microsoft.com/office/powerpoint/2010/main" val="30181852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trend – open data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076715"/>
              </p:ext>
            </p:extLst>
          </p:nvPr>
        </p:nvGraphicFramePr>
        <p:xfrm>
          <a:off x="4129608" y="1455514"/>
          <a:ext cx="4474840" cy="4349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úzce související problematika</a:t>
            </a:r>
          </a:p>
          <a:p>
            <a:pPr marL="0" indent="0">
              <a:buNone/>
            </a:pPr>
            <a:endParaRPr lang="cs-CZ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      „to, že je něco zadarmo</a:t>
            </a:r>
            <a:b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       ještě neznamená, že je </a:t>
            </a:r>
            <a:b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       možné to využívat bez</a:t>
            </a:r>
            <a:b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        jakýchkoliv omezení,“</a:t>
            </a:r>
          </a:p>
          <a:p>
            <a:endParaRPr lang="cs-CZ" i="1" dirty="0" smtClean="0"/>
          </a:p>
          <a:p>
            <a:r>
              <a:rPr lang="cs-CZ" dirty="0" smtClean="0"/>
              <a:t>vždy záleží na konkrétní licenci,</a:t>
            </a:r>
            <a:br>
              <a:rPr lang="cs-CZ" dirty="0" smtClean="0"/>
            </a:br>
            <a:r>
              <a:rPr lang="cs-CZ" dirty="0" smtClean="0"/>
              <a:t>označení „open data“ není žádnou</a:t>
            </a:r>
            <a:br>
              <a:rPr lang="cs-CZ" dirty="0" smtClean="0"/>
            </a:br>
            <a:r>
              <a:rPr lang="cs-CZ" dirty="0" smtClean="0"/>
              <a:t>specifickou licencí</a:t>
            </a:r>
          </a:p>
        </p:txBody>
      </p:sp>
    </p:spTree>
    <p:extLst>
      <p:ext uri="{BB962C8B-B14F-4D97-AF65-F5344CB8AC3E}">
        <p14:creationId xmlns:p14="http://schemas.microsoft.com/office/powerpoint/2010/main" val="39523986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Průmyslová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cs-CZ" altLang="en-US" b="1" dirty="0" smtClean="0"/>
              <a:t>průmyslová </a:t>
            </a:r>
            <a:r>
              <a:rPr lang="cs-CZ" altLang="en-US" b="1" dirty="0"/>
              <a:t>práva </a:t>
            </a:r>
            <a:r>
              <a:rPr lang="cs-CZ" altLang="en-US" dirty="0"/>
              <a:t>chrání vynálezy, zlepšovací návrhy, průmyslové vzory a  užitné </a:t>
            </a:r>
            <a:r>
              <a:rPr lang="cs-CZ" altLang="en-US" dirty="0" smtClean="0"/>
              <a:t>vzory</a:t>
            </a:r>
          </a:p>
          <a:p>
            <a:pPr>
              <a:spcBef>
                <a:spcPct val="50000"/>
              </a:spcBef>
            </a:pPr>
            <a:r>
              <a:rPr lang="cs-CZ" altLang="en-US" dirty="0" smtClean="0"/>
              <a:t>průmyslová </a:t>
            </a:r>
            <a:r>
              <a:rPr lang="cs-CZ" altLang="en-US" dirty="0"/>
              <a:t>práva vznikají rozhodnutím příslušného správního </a:t>
            </a:r>
            <a:r>
              <a:rPr lang="cs-CZ" altLang="en-US" dirty="0" smtClean="0"/>
              <a:t>orgánu (</a:t>
            </a:r>
            <a:r>
              <a:rPr lang="cs-CZ" altLang="en-US" b="1" dirty="0" smtClean="0"/>
              <a:t>Úřad </a:t>
            </a:r>
            <a:r>
              <a:rPr lang="cs-CZ" altLang="en-US" b="1" dirty="0"/>
              <a:t>průmyslového </a:t>
            </a:r>
            <a:r>
              <a:rPr lang="cs-CZ" altLang="en-US" b="1" dirty="0" smtClean="0"/>
              <a:t>vlastnictví</a:t>
            </a:r>
            <a:r>
              <a:rPr lang="cs-CZ" altLang="en-US" dirty="0" smtClean="0"/>
              <a:t>)</a:t>
            </a:r>
            <a:endParaRPr lang="cs-CZ" altLang="en-US" dirty="0"/>
          </a:p>
          <a:p>
            <a:pPr>
              <a:spcBef>
                <a:spcPct val="50000"/>
              </a:spcBef>
            </a:pPr>
            <a:r>
              <a:rPr lang="cs-CZ" altLang="en-US" dirty="0" smtClean="0"/>
              <a:t>patenty </a:t>
            </a:r>
            <a:r>
              <a:rPr lang="cs-CZ" altLang="en-US" dirty="0"/>
              <a:t>se udělují na vynálezy, které </a:t>
            </a:r>
            <a:r>
              <a:rPr lang="cs-CZ" altLang="en-US" dirty="0" smtClean="0"/>
              <a:t>jsou</a:t>
            </a:r>
          </a:p>
          <a:p>
            <a:pPr lvl="1">
              <a:spcBef>
                <a:spcPct val="50000"/>
              </a:spcBef>
            </a:pPr>
            <a:r>
              <a:rPr lang="cs-CZ" altLang="en-US" sz="1800" dirty="0" smtClean="0"/>
              <a:t>nové, výsledkem </a:t>
            </a:r>
            <a:r>
              <a:rPr lang="cs-CZ" altLang="en-US" sz="1800" dirty="0"/>
              <a:t>vynálezecké </a:t>
            </a:r>
            <a:r>
              <a:rPr lang="cs-CZ" altLang="en-US" sz="1800" dirty="0" smtClean="0"/>
              <a:t>činnosti, průmyslově využitelné </a:t>
            </a:r>
            <a:endParaRPr lang="cs-CZ" altLang="en-US" sz="1800" dirty="0"/>
          </a:p>
          <a:p>
            <a:pPr>
              <a:spcBef>
                <a:spcPct val="50000"/>
              </a:spcBef>
            </a:pPr>
            <a:r>
              <a:rPr lang="cs-CZ" altLang="en-US" dirty="0" smtClean="0"/>
              <a:t>za </a:t>
            </a:r>
            <a:r>
              <a:rPr lang="cs-CZ" altLang="en-US" dirty="0"/>
              <a:t>vynálezy se </a:t>
            </a:r>
            <a:r>
              <a:rPr lang="cs-CZ" altLang="en-US" b="1" dirty="0"/>
              <a:t>nepovažují</a:t>
            </a:r>
            <a:r>
              <a:rPr lang="cs-CZ" altLang="en-US" dirty="0"/>
              <a:t> </a:t>
            </a:r>
            <a:r>
              <a:rPr lang="cs-CZ" altLang="en-US" dirty="0" smtClean="0"/>
              <a:t>zejména:</a:t>
            </a:r>
          </a:p>
          <a:p>
            <a:pPr lvl="1">
              <a:spcBef>
                <a:spcPct val="50000"/>
              </a:spcBef>
            </a:pPr>
            <a:r>
              <a:rPr lang="cs-CZ" altLang="en-US" sz="2000" dirty="0" smtClean="0"/>
              <a:t>objevy</a:t>
            </a:r>
            <a:r>
              <a:rPr lang="cs-CZ" altLang="en-US" sz="2000" dirty="0"/>
              <a:t>, vědecké teorie a matematické </a:t>
            </a:r>
            <a:r>
              <a:rPr lang="cs-CZ" altLang="en-US" sz="2000" dirty="0" smtClean="0"/>
              <a:t>metody</a:t>
            </a:r>
          </a:p>
          <a:p>
            <a:pPr lvl="1">
              <a:spcBef>
                <a:spcPct val="50000"/>
              </a:spcBef>
            </a:pPr>
            <a:r>
              <a:rPr lang="cs-CZ" altLang="en-US" sz="2000" dirty="0" smtClean="0"/>
              <a:t>estetické výtvory</a:t>
            </a:r>
          </a:p>
          <a:p>
            <a:pPr lvl="1">
              <a:spcBef>
                <a:spcPct val="50000"/>
              </a:spcBef>
            </a:pPr>
            <a:r>
              <a:rPr lang="cs-CZ" altLang="en-US" sz="2000" dirty="0" smtClean="0"/>
              <a:t>plány</a:t>
            </a:r>
            <a:r>
              <a:rPr lang="cs-CZ" altLang="en-US" sz="2000" dirty="0"/>
              <a:t>, pravidla a způsoby vykonávání duševní činnosti, hraní her nebo vykonávání obchodní činnosti, jakož i programy </a:t>
            </a:r>
            <a:r>
              <a:rPr lang="cs-CZ" altLang="en-US" sz="2000" dirty="0" smtClean="0"/>
              <a:t>počítačů</a:t>
            </a:r>
          </a:p>
        </p:txBody>
      </p:sp>
    </p:spTree>
    <p:extLst>
      <p:ext uri="{BB962C8B-B14F-4D97-AF65-F5344CB8AC3E}">
        <p14:creationId xmlns:p14="http://schemas.microsoft.com/office/powerpoint/2010/main" val="2098001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úmluvy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en-US" b="1" dirty="0"/>
              <a:t>Bernská úmluva </a:t>
            </a:r>
            <a:r>
              <a:rPr lang="cs-CZ" altLang="en-US" dirty="0" smtClean="0"/>
              <a:t>o ochraně literárních a uměleckých děl </a:t>
            </a:r>
            <a:br>
              <a:rPr lang="cs-CZ" altLang="en-US" dirty="0" smtClean="0"/>
            </a:br>
            <a:r>
              <a:rPr lang="cs-CZ" altLang="en-US" dirty="0" smtClean="0"/>
              <a:t>(1886</a:t>
            </a:r>
            <a:r>
              <a:rPr lang="cs-CZ" altLang="en-US" dirty="0"/>
              <a:t>, 1971</a:t>
            </a:r>
            <a:r>
              <a:rPr lang="cs-CZ" altLang="en-US" dirty="0" smtClean="0"/>
              <a:t>)</a:t>
            </a:r>
          </a:p>
          <a:p>
            <a:r>
              <a:rPr lang="en-US" b="1" dirty="0" err="1" smtClean="0"/>
              <a:t>Mezinárodní</a:t>
            </a:r>
            <a:r>
              <a:rPr lang="en-US" b="1" dirty="0" smtClean="0"/>
              <a:t> </a:t>
            </a:r>
            <a:r>
              <a:rPr lang="en-US" b="1" dirty="0" err="1"/>
              <a:t>úmluva</a:t>
            </a:r>
            <a:r>
              <a:rPr lang="en-US" b="1" dirty="0"/>
              <a:t> </a:t>
            </a:r>
            <a:r>
              <a:rPr lang="en-US" dirty="0"/>
              <a:t>o </a:t>
            </a:r>
            <a:r>
              <a:rPr lang="en-US" dirty="0" err="1"/>
              <a:t>ochraně</a:t>
            </a:r>
            <a:r>
              <a:rPr lang="en-US" dirty="0"/>
              <a:t> </a:t>
            </a:r>
            <a:r>
              <a:rPr lang="en-US" dirty="0" err="1"/>
              <a:t>výkonných</a:t>
            </a:r>
            <a:r>
              <a:rPr lang="en-US" dirty="0"/>
              <a:t> </a:t>
            </a:r>
            <a:r>
              <a:rPr lang="en-US" dirty="0" err="1"/>
              <a:t>umělců</a:t>
            </a:r>
            <a:r>
              <a:rPr lang="en-US" dirty="0"/>
              <a:t>, </a:t>
            </a:r>
            <a:r>
              <a:rPr lang="en-US" dirty="0" err="1"/>
              <a:t>výrobců</a:t>
            </a:r>
            <a:r>
              <a:rPr lang="en-US" dirty="0"/>
              <a:t> </a:t>
            </a:r>
            <a:r>
              <a:rPr lang="en-US" dirty="0" err="1"/>
              <a:t>zvukových</a:t>
            </a:r>
            <a:r>
              <a:rPr lang="en-US" dirty="0"/>
              <a:t> </a:t>
            </a:r>
            <a:r>
              <a:rPr lang="en-US" dirty="0" err="1"/>
              <a:t>záznamů</a:t>
            </a:r>
            <a:r>
              <a:rPr lang="en-US" dirty="0"/>
              <a:t> a </a:t>
            </a:r>
            <a:r>
              <a:rPr lang="en-US" dirty="0" err="1"/>
              <a:t>televizních</a:t>
            </a:r>
            <a:r>
              <a:rPr lang="en-US" dirty="0"/>
              <a:t> a </a:t>
            </a:r>
            <a:r>
              <a:rPr lang="en-US" dirty="0" err="1"/>
              <a:t>rozhlasových</a:t>
            </a:r>
            <a:r>
              <a:rPr lang="en-US" dirty="0"/>
              <a:t> </a:t>
            </a:r>
            <a:r>
              <a:rPr lang="en-US" dirty="0" err="1"/>
              <a:t>organizací</a:t>
            </a:r>
            <a:r>
              <a:rPr lang="en-US" dirty="0"/>
              <a:t> (1961) </a:t>
            </a:r>
          </a:p>
          <a:p>
            <a:r>
              <a:rPr lang="en-US" dirty="0" err="1" smtClean="0"/>
              <a:t>Dohoda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obchodních</a:t>
            </a:r>
            <a:r>
              <a:rPr lang="en-US" dirty="0"/>
              <a:t> </a:t>
            </a:r>
            <a:r>
              <a:rPr lang="en-US" dirty="0" err="1"/>
              <a:t>aspektech</a:t>
            </a:r>
            <a:r>
              <a:rPr lang="en-US" dirty="0"/>
              <a:t> </a:t>
            </a:r>
            <a:r>
              <a:rPr lang="en-US" dirty="0" err="1"/>
              <a:t>práv</a:t>
            </a:r>
            <a:r>
              <a:rPr lang="en-US" dirty="0"/>
              <a:t> k </a:t>
            </a:r>
            <a:r>
              <a:rPr lang="en-US" dirty="0" err="1"/>
              <a:t>duševnímu</a:t>
            </a:r>
            <a:r>
              <a:rPr lang="en-US" dirty="0"/>
              <a:t> </a:t>
            </a:r>
            <a:r>
              <a:rPr lang="en-US" dirty="0" err="1"/>
              <a:t>vlastnictví</a:t>
            </a:r>
            <a:r>
              <a:rPr lang="en-US" dirty="0"/>
              <a:t> (1994) </a:t>
            </a:r>
          </a:p>
          <a:p>
            <a:r>
              <a:rPr lang="en-US" b="1" dirty="0" err="1" smtClean="0"/>
              <a:t>Smlouva</a:t>
            </a:r>
            <a:r>
              <a:rPr lang="en-US" b="1" dirty="0" smtClean="0"/>
              <a:t> </a:t>
            </a:r>
            <a:r>
              <a:rPr lang="en-US" b="1" dirty="0"/>
              <a:t>WIPO </a:t>
            </a:r>
            <a:r>
              <a:rPr lang="en-US" dirty="0"/>
              <a:t>(World Intellectual Property Organization) o </a:t>
            </a:r>
            <a:r>
              <a:rPr lang="en-US" dirty="0" err="1"/>
              <a:t>právu</a:t>
            </a:r>
            <a:r>
              <a:rPr lang="en-US" dirty="0"/>
              <a:t> </a:t>
            </a:r>
            <a:r>
              <a:rPr lang="en-US" dirty="0" err="1"/>
              <a:t>autorském</a:t>
            </a:r>
            <a:r>
              <a:rPr lang="en-US" dirty="0"/>
              <a:t> (1996) </a:t>
            </a:r>
          </a:p>
          <a:p>
            <a:r>
              <a:rPr lang="en-US" b="1" dirty="0" err="1" smtClean="0"/>
              <a:t>Směrnice</a:t>
            </a:r>
            <a:r>
              <a:rPr lang="en-US" b="1" dirty="0" smtClean="0"/>
              <a:t> </a:t>
            </a:r>
            <a:r>
              <a:rPr lang="en-US" b="1" dirty="0" err="1"/>
              <a:t>Evropské</a:t>
            </a:r>
            <a:r>
              <a:rPr lang="en-US" b="1" dirty="0"/>
              <a:t> </a:t>
            </a:r>
            <a:r>
              <a:rPr lang="en-US" b="1" dirty="0" err="1" smtClean="0"/>
              <a:t>unie</a:t>
            </a:r>
            <a:endParaRPr lang="cs-CZ" dirty="0" smtClean="0"/>
          </a:p>
          <a:p>
            <a:r>
              <a:rPr lang="cs-CZ" altLang="en-US" dirty="0" smtClean="0"/>
              <a:t>další mezinárodní úmluvy</a:t>
            </a:r>
          </a:p>
          <a:p>
            <a:pPr lvl="1"/>
            <a:r>
              <a:rPr lang="cs-CZ" altLang="en-US" dirty="0" smtClean="0"/>
              <a:t>Všeobecná </a:t>
            </a:r>
            <a:r>
              <a:rPr lang="cs-CZ" altLang="en-US" dirty="0"/>
              <a:t>úmluva o právu autorském (1952</a:t>
            </a:r>
            <a:r>
              <a:rPr lang="cs-CZ" altLang="en-US" dirty="0" smtClean="0"/>
              <a:t>), Římská </a:t>
            </a:r>
            <a:r>
              <a:rPr lang="cs-CZ" altLang="en-US" dirty="0"/>
              <a:t>úmluva (1961</a:t>
            </a:r>
            <a:r>
              <a:rPr lang="cs-CZ" altLang="en-US" dirty="0" smtClean="0"/>
              <a:t>),  </a:t>
            </a:r>
            <a:r>
              <a:rPr lang="cs-CZ" altLang="en-US" dirty="0"/>
              <a:t>Ženevská úmluva (1971</a:t>
            </a:r>
            <a:r>
              <a:rPr lang="cs-CZ" altLang="en-US" dirty="0" smtClean="0"/>
              <a:t>), Smlouva </a:t>
            </a:r>
            <a:r>
              <a:rPr lang="cs-CZ" altLang="en-US" dirty="0"/>
              <a:t>WIPO o výkonech výkonných umělců a o zvukových záznamech (1996</a:t>
            </a:r>
            <a:r>
              <a:rPr lang="cs-CZ" altLang="en-US" dirty="0" smtClean="0"/>
              <a:t>), Dohoda </a:t>
            </a:r>
            <a:r>
              <a:rPr lang="cs-CZ" altLang="en-US" dirty="0"/>
              <a:t>TRIPS (1995)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458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použití loga </a:t>
            </a:r>
            <a:r>
              <a:rPr lang="cs-CZ" dirty="0" smtClean="0"/>
              <a:t>(například HZS na mapě)</a:t>
            </a:r>
          </a:p>
          <a:p>
            <a:pPr lvl="1"/>
            <a:r>
              <a:rPr lang="cs-CZ" dirty="0" smtClean="0"/>
              <a:t>logo je chráněno jako obchodní firma nebo ochranná známka</a:t>
            </a:r>
          </a:p>
          <a:p>
            <a:pPr lvl="1"/>
            <a:r>
              <a:rPr lang="cs-CZ" dirty="0" smtClean="0"/>
              <a:t>je možno použít v zaměstnaneckém díle nebo výukovém materiálu, nejedná se o konkurenční činnost</a:t>
            </a:r>
          </a:p>
          <a:p>
            <a:endParaRPr lang="cs-CZ" b="1" dirty="0" smtClean="0"/>
          </a:p>
          <a:p>
            <a:r>
              <a:rPr lang="cs-CZ" b="1" dirty="0" smtClean="0"/>
              <a:t>použití (ilustračních) obrázků</a:t>
            </a:r>
          </a:p>
          <a:p>
            <a:pPr lvl="1"/>
            <a:r>
              <a:rPr lang="cs-CZ" dirty="0" smtClean="0"/>
              <a:t>jedná-li se o obsahově relevantní obrázky a jsou splněny podmínky citace, pak odkudkoliv bezúplatně</a:t>
            </a:r>
            <a:endParaRPr lang="cs-CZ" dirty="0"/>
          </a:p>
          <a:p>
            <a:pPr lvl="1"/>
            <a:r>
              <a:rPr lang="cs-CZ" dirty="0" smtClean="0"/>
              <a:t>jsou-li ilustrační obrázky bez relevance k obsahu, tak na základě úplatné nebo bezúplatné licence například z fotobanky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614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použití části z jiného </a:t>
            </a:r>
            <a:r>
              <a:rPr lang="cs-CZ" b="1" dirty="0" smtClean="0"/>
              <a:t>zaměstnaneckého díla</a:t>
            </a:r>
          </a:p>
          <a:p>
            <a:pPr lvl="1"/>
            <a:r>
              <a:rPr lang="cs-CZ" dirty="0" smtClean="0"/>
              <a:t>je třeba citovat (pokud jsou splněny podmínky citace)</a:t>
            </a:r>
          </a:p>
          <a:p>
            <a:pPr lvl="1"/>
            <a:r>
              <a:rPr lang="cs-CZ" dirty="0" smtClean="0"/>
              <a:t>nejlepší je získat licenci od vykonavatele majetkových práv</a:t>
            </a:r>
          </a:p>
          <a:p>
            <a:pPr lvl="1"/>
            <a:endParaRPr lang="cs-CZ" dirty="0"/>
          </a:p>
          <a:p>
            <a:r>
              <a:rPr lang="cs-CZ" b="1" dirty="0" smtClean="0"/>
              <a:t>použití schémat a grafů</a:t>
            </a:r>
          </a:p>
          <a:p>
            <a:pPr lvl="1"/>
            <a:r>
              <a:rPr lang="cs-CZ" dirty="0" smtClean="0"/>
              <a:t>nemusí se jednat o autorské dílo</a:t>
            </a:r>
          </a:p>
          <a:p>
            <a:pPr lvl="1"/>
            <a:r>
              <a:rPr lang="cs-CZ" dirty="0" smtClean="0"/>
              <a:t>pokud se o autorské dílo jedná, pak lze využít citace, licence nebo je možné námět přepracovat</a:t>
            </a:r>
          </a:p>
          <a:p>
            <a:pPr lvl="1"/>
            <a:endParaRPr lang="cs-CZ" dirty="0"/>
          </a:p>
          <a:p>
            <a:r>
              <a:rPr lang="cs-CZ" b="1" dirty="0"/>
              <a:t>použití </a:t>
            </a:r>
            <a:r>
              <a:rPr lang="cs-CZ" b="1" dirty="0" smtClean="0"/>
              <a:t>vlastních děl (např. textů)</a:t>
            </a:r>
            <a:endParaRPr lang="cs-CZ" b="1" dirty="0"/>
          </a:p>
          <a:p>
            <a:pPr lvl="1"/>
            <a:r>
              <a:rPr lang="cs-CZ" dirty="0" smtClean="0"/>
              <a:t>jedná se o tzv. </a:t>
            </a:r>
            <a:r>
              <a:rPr lang="cs-CZ" dirty="0" err="1" smtClean="0"/>
              <a:t>autocitaci</a:t>
            </a:r>
            <a:r>
              <a:rPr lang="cs-CZ" dirty="0" smtClean="0"/>
              <a:t>, pokud není uvedena, pak se jedná o </a:t>
            </a:r>
            <a:r>
              <a:rPr lang="cs-CZ" dirty="0" err="1" smtClean="0"/>
              <a:t>autoplagiátorství</a:t>
            </a:r>
            <a:endParaRPr lang="cs-CZ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941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díla z projektů EU </a:t>
            </a:r>
            <a:r>
              <a:rPr lang="cs-CZ" dirty="0" smtClean="0"/>
              <a:t>(například z projektů ESF)</a:t>
            </a:r>
          </a:p>
          <a:p>
            <a:pPr lvl="1"/>
            <a:r>
              <a:rPr lang="cs-CZ" dirty="0" smtClean="0"/>
              <a:t>majetková práva vykonává řešitel projektu, případně ten, komu podstoupil licenci (např. MŠMT)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3143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– počítačová kriminalita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počítačovou </a:t>
            </a:r>
            <a:r>
              <a:rPr lang="cs-CZ" sz="2200" b="1" dirty="0"/>
              <a:t>kriminalitou</a:t>
            </a:r>
            <a:r>
              <a:rPr lang="cs-CZ" sz="2200" dirty="0"/>
              <a:t> jsou útoky na sběr, přenos, uchování, zpracování a distribuci informací prostřednictvím výpočetní techniky a její zneužití, sledující především obohacení pachatele nebo někoho třetího a to přímo nebo ve svých důsledcích, anebo útoky s různou motivací zaměřené proti fungování výpočetní techniky a k neoprávněnému zacházení s </a:t>
            </a:r>
            <a:r>
              <a:rPr lang="cs-CZ" sz="2200" dirty="0" smtClean="0"/>
              <a:t>ní</a:t>
            </a:r>
          </a:p>
          <a:p>
            <a:r>
              <a:rPr lang="cs-CZ" sz="2200" dirty="0" smtClean="0"/>
              <a:t>jednání </a:t>
            </a:r>
            <a:r>
              <a:rPr lang="cs-CZ" sz="2200" dirty="0"/>
              <a:t>musí naplňovat </a:t>
            </a:r>
            <a:r>
              <a:rPr lang="cs-CZ" sz="2200" b="1" dirty="0"/>
              <a:t>znaky skutkové podstaty trestného činu</a:t>
            </a:r>
            <a:r>
              <a:rPr lang="cs-CZ" sz="2200" dirty="0"/>
              <a:t>, uvedené v zákoně, a požadovaného stupně nebezpečnosti pro společnost.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737871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– počítačová kriminalita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bez svolení autora je možné v případě SW, DB apod. udělat pouze </a:t>
            </a:r>
            <a:r>
              <a:rPr lang="cs-CZ" sz="2200" b="1" dirty="0" smtClean="0"/>
              <a:t>bezpečnostní kopii</a:t>
            </a:r>
            <a:r>
              <a:rPr lang="cs-CZ" sz="2200" dirty="0" smtClean="0"/>
              <a:t> </a:t>
            </a:r>
            <a:r>
              <a:rPr lang="cs-CZ" sz="2200" b="1" dirty="0" smtClean="0"/>
              <a:t>za účelem archivace</a:t>
            </a:r>
          </a:p>
          <a:p>
            <a:r>
              <a:rPr lang="cs-CZ" sz="2200" dirty="0" smtClean="0"/>
              <a:t>na rozdíl od audiovizuálních děl </a:t>
            </a:r>
            <a:r>
              <a:rPr lang="cs-CZ" sz="2200" b="1" dirty="0" smtClean="0"/>
              <a:t>nelze pořizovat kopie SW </a:t>
            </a:r>
            <a:r>
              <a:rPr lang="cs-CZ" sz="2200" dirty="0" smtClean="0"/>
              <a:t>pro vlastní potřebu</a:t>
            </a:r>
          </a:p>
          <a:p>
            <a:r>
              <a:rPr lang="cs-CZ" sz="2200" dirty="0" smtClean="0"/>
              <a:t>neoprávněné používání SW je </a:t>
            </a:r>
            <a:r>
              <a:rPr lang="cs-CZ" sz="2200" b="1" dirty="0" smtClean="0"/>
              <a:t>vážným trestným činem</a:t>
            </a:r>
            <a:r>
              <a:rPr lang="cs-CZ" sz="2200" dirty="0" smtClean="0"/>
              <a:t>, poškozen je autor programu (odměna za využití programu), distributor (zisk z prodeje) a stát (daně)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344683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– počítačová kriminalita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zapůjčení aplikace </a:t>
            </a:r>
            <a:r>
              <a:rPr lang="cs-CZ" sz="2200" dirty="0" smtClean="0"/>
              <a:t>na DVD kamarádovi</a:t>
            </a:r>
          </a:p>
          <a:p>
            <a:pPr lvl="1"/>
            <a:r>
              <a:rPr lang="cs-CZ" sz="2000" dirty="0" smtClean="0"/>
              <a:t>dílo se nesmí zpřístupňovat veřejnosti, přičemž veřejností určitě není jeden kamarád, avšak nesmí se jednat o veřejnou produkci ani </a:t>
            </a:r>
            <a:br>
              <a:rPr lang="cs-CZ" sz="2000" dirty="0" smtClean="0"/>
            </a:br>
            <a:r>
              <a:rPr lang="cs-CZ" sz="2000" dirty="0" smtClean="0"/>
              <a:t>o veřejně nabízenou službu (veřejnost = 2 a více osob)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stahování hudby a filmů z internetu</a:t>
            </a:r>
            <a:endParaRPr lang="cs-CZ" sz="2200" dirty="0"/>
          </a:p>
          <a:p>
            <a:pPr lvl="1"/>
            <a:r>
              <a:rPr lang="cs-CZ" sz="2000" dirty="0"/>
              <a:t>p</a:t>
            </a:r>
            <a:r>
              <a:rPr lang="cs-CZ" sz="2000" dirty="0" smtClean="0"/>
              <a:t>odle </a:t>
            </a:r>
            <a:r>
              <a:rPr lang="cs-CZ" sz="2000" dirty="0"/>
              <a:t>§ 12 autorského zákona </a:t>
            </a:r>
            <a:r>
              <a:rPr lang="cs-CZ" sz="2000" dirty="0" smtClean="0"/>
              <a:t>má </a:t>
            </a:r>
            <a:r>
              <a:rPr lang="cs-CZ" sz="2000" dirty="0"/>
              <a:t>právo dílo užít jen autor, případně ten, komu autor poskytne </a:t>
            </a:r>
            <a:r>
              <a:rPr lang="cs-CZ" sz="2000" dirty="0" smtClean="0"/>
              <a:t>oprávnění</a:t>
            </a:r>
          </a:p>
          <a:p>
            <a:pPr lvl="1"/>
            <a:r>
              <a:rPr lang="cs-CZ" sz="2000" dirty="0"/>
              <a:t>ALE – </a:t>
            </a:r>
            <a:r>
              <a:rPr lang="cs-CZ" sz="2000" dirty="0" smtClean="0"/>
              <a:t>do </a:t>
            </a:r>
            <a:r>
              <a:rPr lang="cs-CZ" sz="2000" dirty="0"/>
              <a:t>práva autorského </a:t>
            </a:r>
            <a:r>
              <a:rPr lang="cs-CZ" sz="2000" dirty="0" smtClean="0"/>
              <a:t>nezasahuje </a:t>
            </a:r>
            <a:r>
              <a:rPr lang="cs-CZ" sz="2000" dirty="0"/>
              <a:t>ten, kdo pro svou osobní potřebu zhotoví záznam, rozmnoženinu nebo napodobeninu </a:t>
            </a:r>
            <a:r>
              <a:rPr lang="cs-CZ" sz="2000" dirty="0" smtClean="0"/>
              <a:t>díla – pokud se tedy bude jednat pouze o vlastní potřebu a dílo dále nedistribuujete, nejedná se o porušení AZ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14032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– počítačová kriminalita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kdo je zodpovědný za nelegální SW na pracovním počítači</a:t>
            </a:r>
            <a:endParaRPr lang="cs-CZ" sz="2200" dirty="0" smtClean="0"/>
          </a:p>
          <a:p>
            <a:pPr lvl="1"/>
            <a:r>
              <a:rPr lang="cs-CZ" sz="2000" dirty="0" smtClean="0"/>
              <a:t>není zavedena odpovědnost </a:t>
            </a:r>
            <a:r>
              <a:rPr lang="cs-CZ" sz="2000" dirty="0"/>
              <a:t>právnických osob (společnosti, organizace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pachatelem </a:t>
            </a:r>
            <a:r>
              <a:rPr lang="cs-CZ" sz="2000" dirty="0"/>
              <a:t>trestného činu je vždy </a:t>
            </a:r>
            <a:r>
              <a:rPr lang="cs-CZ" sz="2000" dirty="0" smtClean="0"/>
              <a:t>fyzická osoba, která </a:t>
            </a:r>
            <a:r>
              <a:rPr lang="cs-CZ" sz="2000" dirty="0"/>
              <a:t>se trestného činu </a:t>
            </a:r>
            <a:r>
              <a:rPr lang="cs-CZ" sz="2000" dirty="0" smtClean="0"/>
              <a:t>dopustila, </a:t>
            </a:r>
            <a:r>
              <a:rPr lang="cs-CZ" sz="2000" dirty="0"/>
              <a:t>a tím </a:t>
            </a:r>
            <a:r>
              <a:rPr lang="cs-CZ" sz="2000" dirty="0" smtClean="0"/>
              <a:t>porušila autorská </a:t>
            </a:r>
            <a:r>
              <a:rPr lang="cs-CZ" sz="2000" dirty="0"/>
              <a:t>práva </a:t>
            </a:r>
            <a:r>
              <a:rPr lang="cs-CZ" sz="2000" dirty="0" smtClean="0"/>
              <a:t>druhého</a:t>
            </a:r>
          </a:p>
          <a:p>
            <a:pPr lvl="1"/>
            <a:r>
              <a:rPr lang="cs-CZ" sz="2000" dirty="0" smtClean="0"/>
              <a:t>pokud </a:t>
            </a:r>
            <a:r>
              <a:rPr lang="cs-CZ" sz="2000" dirty="0"/>
              <a:t>si jako zaměstnanec nainstalujete nelegální SW na </a:t>
            </a:r>
            <a:r>
              <a:rPr lang="cs-CZ" sz="2000" dirty="0" smtClean="0"/>
              <a:t>pracovní počítač</a:t>
            </a:r>
            <a:r>
              <a:rPr lang="cs-CZ" sz="2000" dirty="0"/>
              <a:t>, porušíte práva autorů SW vy, a nikoliv firma nebo váš nadřízený, případnou trestněprávní odpovědnost proto ponesete </a:t>
            </a:r>
            <a:r>
              <a:rPr lang="cs-CZ" sz="2000" dirty="0" smtClean="0"/>
              <a:t>vy</a:t>
            </a:r>
            <a:r>
              <a:rPr lang="cs-CZ" sz="2000" dirty="0"/>
              <a:t/>
            </a:r>
            <a:br>
              <a:rPr lang="cs-CZ" sz="2000" dirty="0"/>
            </a:br>
            <a:endParaRPr lang="cs-CZ" sz="2200" b="1" dirty="0" smtClean="0"/>
          </a:p>
          <a:p>
            <a:r>
              <a:rPr lang="cs-CZ" sz="2200" b="1" dirty="0" smtClean="0"/>
              <a:t>použití grafiky z webu</a:t>
            </a:r>
            <a:endParaRPr lang="cs-CZ" sz="2200" dirty="0"/>
          </a:p>
          <a:p>
            <a:pPr lvl="1"/>
            <a:r>
              <a:rPr lang="cs-CZ" sz="2000" dirty="0" smtClean="0"/>
              <a:t>záleží na tom, zda splňuje podmínky jedinečnosti a jedná se tím pádem o autorské dílo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29783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– počítačová kriminalita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co když nevím zdroj</a:t>
            </a:r>
            <a:endParaRPr lang="cs-CZ" sz="2200" dirty="0" smtClean="0"/>
          </a:p>
          <a:p>
            <a:pPr lvl="1"/>
            <a:r>
              <a:rPr lang="cs-CZ" sz="2000" dirty="0" smtClean="0"/>
              <a:t>pokud není znám autor, tak dílo nepoužívejte</a:t>
            </a:r>
          </a:p>
          <a:p>
            <a:pPr lvl="1"/>
            <a:r>
              <a:rPr lang="cs-CZ" sz="2000" dirty="0" smtClean="0"/>
              <a:t>VŽDY je potřeba svolení autora nebo správně vymezená citace, což není bez znalosti autora možn</a:t>
            </a:r>
            <a:r>
              <a:rPr lang="cs-CZ" sz="2000" dirty="0"/>
              <a:t>é</a:t>
            </a:r>
            <a:br>
              <a:rPr lang="cs-CZ" sz="2000" dirty="0"/>
            </a:br>
            <a:endParaRPr lang="cs-CZ" sz="2200" b="1" dirty="0" smtClean="0"/>
          </a:p>
          <a:p>
            <a:r>
              <a:rPr lang="cs-CZ" sz="2200" b="1" dirty="0" smtClean="0"/>
              <a:t>P2P sítě</a:t>
            </a:r>
            <a:endParaRPr lang="cs-CZ" sz="2200" dirty="0"/>
          </a:p>
          <a:p>
            <a:pPr lvl="1"/>
            <a:r>
              <a:rPr lang="cs-CZ" sz="2000" dirty="0" smtClean="0"/>
              <a:t>sdílení prostřednictvím peer to peer sítí je považováno za šíření díla</a:t>
            </a:r>
          </a:p>
          <a:p>
            <a:pPr lvl="1"/>
            <a:r>
              <a:rPr lang="cs-CZ" sz="2000" b="1" dirty="0" smtClean="0"/>
              <a:t>jedná se o porušení autorského práva</a:t>
            </a:r>
          </a:p>
          <a:p>
            <a:pPr lvl="2"/>
            <a:r>
              <a:rPr lang="cs-CZ" dirty="0" smtClean="0"/>
              <a:t>rozmnožování díla (§13 AZ)</a:t>
            </a:r>
          </a:p>
          <a:p>
            <a:pPr lvl="2"/>
            <a:r>
              <a:rPr lang="cs-CZ" dirty="0" smtClean="0"/>
              <a:t>sdělování díla veřejnosti (§18 AZ)</a:t>
            </a:r>
            <a:endParaRPr lang="cs-CZ" dirty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71519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– počítačová kriminalita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err="1" smtClean="0"/>
              <a:t>hyperlinking</a:t>
            </a:r>
            <a:endParaRPr lang="cs-CZ" sz="2200" dirty="0" smtClean="0"/>
          </a:p>
          <a:p>
            <a:pPr lvl="1"/>
            <a:r>
              <a:rPr lang="cs-CZ" sz="2000" dirty="0" smtClean="0"/>
              <a:t>je poskytnutí odkazu na dílo jeho užitím? – NE, není</a:t>
            </a:r>
          </a:p>
          <a:p>
            <a:pPr lvl="1"/>
            <a:r>
              <a:rPr lang="cs-CZ" sz="2000" dirty="0" smtClean="0"/>
              <a:t>je poskytnutí odkazu na dílo neoprávněným zpřístupněním? – NĚKDY</a:t>
            </a:r>
            <a:r>
              <a:rPr lang="cs-CZ" sz="2000" dirty="0"/>
              <a:t/>
            </a:r>
            <a:br>
              <a:rPr lang="cs-CZ" sz="2000" dirty="0"/>
            </a:br>
            <a:endParaRPr lang="cs-CZ" sz="2200" b="1" dirty="0" smtClean="0"/>
          </a:p>
          <a:p>
            <a:pPr marL="457200" lvl="1" indent="0">
              <a:buNone/>
            </a:pPr>
            <a:r>
              <a:rPr lang="cs-CZ" sz="2000" dirty="0" smtClean="0"/>
              <a:t>Zveřejňování </a:t>
            </a:r>
            <a:r>
              <a:rPr lang="cs-CZ" sz="2000" dirty="0"/>
              <a:t>odkazů na neoprávněné rozmnoženiny autorských děl umístěné na </a:t>
            </a:r>
            <a:r>
              <a:rPr lang="cs-CZ" sz="2000" dirty="0" smtClean="0"/>
              <a:t>internet bez </a:t>
            </a:r>
            <a:r>
              <a:rPr lang="cs-CZ" sz="2000" dirty="0"/>
              <a:t>souhlasu nositelů práv </a:t>
            </a:r>
            <a:r>
              <a:rPr lang="cs-CZ" sz="2000" dirty="0" smtClean="0"/>
              <a:t>prostřednictvím </a:t>
            </a:r>
            <a:r>
              <a:rPr lang="cs-CZ" sz="2000" dirty="0"/>
              <a:t>tzv. blogů (např. </a:t>
            </a:r>
            <a:r>
              <a:rPr lang="cs-CZ" sz="2000" dirty="0" err="1" smtClean="0"/>
              <a:t>Rapidshare</a:t>
            </a:r>
            <a:r>
              <a:rPr lang="cs-CZ" sz="2000" dirty="0"/>
              <a:t>, </a:t>
            </a:r>
            <a:r>
              <a:rPr lang="cs-CZ" sz="2000" dirty="0" err="1"/>
              <a:t>Megaupload</a:t>
            </a:r>
            <a:r>
              <a:rPr lang="cs-CZ" sz="2000" dirty="0"/>
              <a:t>, </a:t>
            </a:r>
            <a:r>
              <a:rPr lang="cs-CZ" sz="2000" dirty="0" err="1"/>
              <a:t>Czshare</a:t>
            </a:r>
            <a:r>
              <a:rPr lang="cs-CZ" sz="2000" dirty="0"/>
              <a:t>, </a:t>
            </a:r>
            <a:r>
              <a:rPr lang="cs-CZ" sz="2000" dirty="0" err="1"/>
              <a:t>Hellshare</a:t>
            </a:r>
            <a:r>
              <a:rPr lang="cs-CZ" sz="2000" dirty="0"/>
              <a:t>, </a:t>
            </a:r>
            <a:r>
              <a:rPr lang="cs-CZ" sz="2000" dirty="0" err="1"/>
              <a:t>iSkladka</a:t>
            </a:r>
            <a:r>
              <a:rPr lang="cs-CZ" sz="2000" dirty="0"/>
              <a:t>, </a:t>
            </a:r>
            <a:r>
              <a:rPr lang="cs-CZ" sz="2000" dirty="0" err="1" smtClean="0"/>
              <a:t>Netload</a:t>
            </a:r>
            <a:r>
              <a:rPr lang="cs-CZ" sz="2000" dirty="0" smtClean="0"/>
              <a:t>) </a:t>
            </a:r>
            <a:r>
              <a:rPr lang="cs-CZ" sz="2000" dirty="0"/>
              <a:t>je protiprávní. Jedná se totiž o neoprávněného užití díla </a:t>
            </a:r>
            <a:r>
              <a:rPr lang="cs-CZ" sz="2000" dirty="0" smtClean="0"/>
              <a:t>sdělováním veřejnosti </a:t>
            </a:r>
            <a:r>
              <a:rPr lang="cs-CZ" sz="2000" dirty="0"/>
              <a:t>podle § 12 odst. 4 písm. f) autorského zákona, které </a:t>
            </a:r>
            <a:r>
              <a:rPr lang="cs-CZ" sz="2000" dirty="0" smtClean="0"/>
              <a:t>způsobuje poškozeným nositelům práv </a:t>
            </a:r>
            <a:r>
              <a:rPr lang="cs-CZ" sz="2000" dirty="0"/>
              <a:t>škodu.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238344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touto problematikou zabývat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dodržování platných zákonů a etických pravidel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respekt a ochrana děl původních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ochrana výsledného vlastního díla</a:t>
            </a:r>
          </a:p>
          <a:p>
            <a:r>
              <a:rPr lang="cs-CZ" dirty="0" smtClean="0"/>
              <a:t>pokud budou všichni spolupracovat, bude efektivita</a:t>
            </a:r>
            <a:br>
              <a:rPr lang="cs-CZ" dirty="0" smtClean="0"/>
            </a:br>
            <a:r>
              <a:rPr lang="cs-CZ" dirty="0" smtClean="0"/>
              <a:t>ochrany autorských práv vysoká a současně bude</a:t>
            </a:r>
            <a:br>
              <a:rPr lang="cs-CZ" dirty="0" smtClean="0"/>
            </a:br>
            <a:r>
              <a:rPr lang="cs-CZ" dirty="0" smtClean="0"/>
              <a:t>zajištěna </a:t>
            </a:r>
            <a:r>
              <a:rPr lang="cs-CZ" b="1" dirty="0" smtClean="0"/>
              <a:t>nejvyšší možná efektivita </a:t>
            </a:r>
            <a:r>
              <a:rPr lang="cs-CZ" dirty="0" smtClean="0"/>
              <a:t>využití autorských</a:t>
            </a:r>
            <a:br>
              <a:rPr lang="cs-CZ" dirty="0" smtClean="0"/>
            </a:br>
            <a:r>
              <a:rPr lang="cs-CZ" dirty="0" smtClean="0"/>
              <a:t>děl k </a:t>
            </a:r>
            <a:r>
              <a:rPr lang="cs-CZ" b="1" dirty="0" smtClean="0"/>
              <a:t>dalšímu rozvoji </a:t>
            </a:r>
            <a:r>
              <a:rPr lang="cs-CZ" dirty="0" smtClean="0"/>
              <a:t>kartografie a geoinformatiky</a:t>
            </a:r>
          </a:p>
          <a:p>
            <a:r>
              <a:rPr lang="cs-CZ" dirty="0" smtClean="0"/>
              <a:t>za podpory ČÚZK, VÚGTK, KS ČR a CAGI vznikl projekt </a:t>
            </a:r>
            <a:br>
              <a:rPr lang="cs-CZ" dirty="0" smtClean="0"/>
            </a:br>
            <a:r>
              <a:rPr lang="cs-CZ" i="1" dirty="0" smtClean="0">
                <a:solidFill>
                  <a:schemeClr val="tx2"/>
                </a:solidFill>
              </a:rPr>
              <a:t>TAČR TD020320 Zvýšení efektivity ochrany autorských práv </a:t>
            </a:r>
            <a:r>
              <a:rPr lang="cs-CZ" i="1" dirty="0" smtClean="0">
                <a:solidFill>
                  <a:schemeClr val="tx2"/>
                </a:solidFill>
              </a:rPr>
              <a:t/>
            </a:r>
            <a:br>
              <a:rPr lang="cs-CZ" i="1" dirty="0" smtClean="0">
                <a:solidFill>
                  <a:schemeClr val="tx2"/>
                </a:solidFill>
              </a:rPr>
            </a:br>
            <a:r>
              <a:rPr lang="cs-CZ" i="1" dirty="0" smtClean="0">
                <a:solidFill>
                  <a:schemeClr val="tx2"/>
                </a:solidFill>
              </a:rPr>
              <a:t>v </a:t>
            </a:r>
            <a:r>
              <a:rPr lang="cs-CZ" i="1" dirty="0" smtClean="0">
                <a:solidFill>
                  <a:schemeClr val="tx2"/>
                </a:solidFill>
              </a:rPr>
              <a:t>kartografii  geoinformatice</a:t>
            </a:r>
            <a:endParaRPr lang="cs-CZ" sz="2800" i="1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Alenka\AppData\Local\Microsoft\Windows\Temporary Internet Files\Content.IE5\Q6IR2H62\MC9004419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628800"/>
            <a:ext cx="122555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8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smtClean="0"/>
              <a:t>Autorské právo</a:t>
            </a:r>
            <a:endParaRPr lang="en-GB" sz="32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význam </a:t>
            </a: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hodnoty autorského práva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neustále roste</a:t>
            </a:r>
          </a:p>
          <a:p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v nových </a:t>
            </a: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ekonomických podmínkách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si majitelé těchto práv </a:t>
            </a:r>
            <a:b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silněji než kdy dříve uvědomují jejich </a:t>
            </a: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hospodářský význam</a:t>
            </a:r>
          </a:p>
          <a:p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je zapotřebí docílit </a:t>
            </a: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efektivní ochrany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autorských práv</a:t>
            </a:r>
          </a:p>
          <a:p>
            <a:r>
              <a:rPr lang="cs-CZ" sz="2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duševní </a:t>
            </a: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vlastnictví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představuje práva vztahující se </a:t>
            </a:r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k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nehmotným výsledkům </a:t>
            </a: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tvůrčí činnost lidí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, tedy k projevům jejich intelektu</a:t>
            </a:r>
          </a:p>
          <a:p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práva duševního vlastnictví mají </a:t>
            </a: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absolutní povahu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b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tzn. působí vůči všem</a:t>
            </a:r>
          </a:p>
          <a:p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jsou založena na </a:t>
            </a: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zásadě </a:t>
            </a:r>
            <a:r>
              <a:rPr lang="cs-CZ" sz="2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teritoriality</a:t>
            </a:r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což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znamená, že jsou </a:t>
            </a:r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chráněna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pouze </a:t>
            </a:r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území toho státu, kde vznikla a </a:t>
            </a:r>
            <a:r>
              <a:rPr lang="cs-CZ" sz="2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řídí </a:t>
            </a:r>
            <a: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  <a:t>se </a:t>
            </a:r>
            <a:br>
              <a:rPr lang="cs-CZ" sz="2200" dirty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cs-CZ" sz="2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národním právním řádem</a:t>
            </a:r>
          </a:p>
        </p:txBody>
      </p:sp>
    </p:spTree>
    <p:extLst>
      <p:ext uri="{BB962C8B-B14F-4D97-AF65-F5344CB8AC3E}">
        <p14:creationId xmlns:p14="http://schemas.microsoft.com/office/powerpoint/2010/main" val="321403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Nový občanský zákoník </a:t>
            </a:r>
            <a:r>
              <a:rPr lang="cs-CZ" dirty="0" smtClean="0"/>
              <a:t>(NOZ</a:t>
            </a:r>
            <a:r>
              <a:rPr lang="cs-CZ" dirty="0"/>
              <a:t>) ohledně </a:t>
            </a:r>
            <a:r>
              <a:rPr lang="cs-CZ" dirty="0" smtClean="0"/>
              <a:t>autorskoprávní </a:t>
            </a:r>
            <a:r>
              <a:rPr lang="cs-CZ" dirty="0"/>
              <a:t>problematiky nepřinesl žádné závratné </a:t>
            </a:r>
            <a:r>
              <a:rPr lang="cs-CZ" dirty="0" smtClean="0"/>
              <a:t>změny, došlo </a:t>
            </a:r>
            <a:r>
              <a:rPr lang="cs-CZ" dirty="0"/>
              <a:t>pouze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přesunu části autorského zákona, týkající se </a:t>
            </a:r>
            <a:r>
              <a:rPr lang="cs-CZ" b="1" dirty="0"/>
              <a:t>licenčních smluv</a:t>
            </a:r>
            <a:r>
              <a:rPr lang="cs-CZ" dirty="0"/>
              <a:t>, do </a:t>
            </a:r>
            <a:r>
              <a:rPr lang="cs-CZ" dirty="0" smtClean="0"/>
              <a:t>NOZ (až </a:t>
            </a:r>
            <a:r>
              <a:rPr lang="cs-CZ" dirty="0"/>
              <a:t>na drobnosti v nezměněné </a:t>
            </a:r>
            <a:r>
              <a:rPr lang="cs-CZ" dirty="0" smtClean="0"/>
              <a:t>podobě)</a:t>
            </a:r>
          </a:p>
          <a:p>
            <a:r>
              <a:rPr lang="cs-CZ" dirty="0" smtClean="0"/>
              <a:t>po </a:t>
            </a:r>
            <a:r>
              <a:rPr lang="cs-CZ" dirty="0"/>
              <a:t>1. 1. 2014 </a:t>
            </a:r>
            <a:r>
              <a:rPr lang="cs-CZ" dirty="0" smtClean="0"/>
              <a:t>je u </a:t>
            </a:r>
            <a:r>
              <a:rPr lang="cs-CZ" b="1" dirty="0" smtClean="0"/>
              <a:t>licenčních smluv </a:t>
            </a:r>
            <a:r>
              <a:rPr lang="cs-CZ" dirty="0" smtClean="0"/>
              <a:t>potřeba v </a:t>
            </a:r>
            <a:r>
              <a:rPr lang="cs-CZ" dirty="0"/>
              <a:t>jejich úvodu citovat ustanovení, o která se licenční smlouva opírá,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místo § </a:t>
            </a:r>
            <a:r>
              <a:rPr lang="cs-CZ" dirty="0"/>
              <a:t>46 a následující podle zákona č. 121/2000 Sb. (autorský zákon</a:t>
            </a:r>
            <a:r>
              <a:rPr lang="cs-CZ" dirty="0" smtClean="0"/>
              <a:t>) bude citován § </a:t>
            </a:r>
            <a:r>
              <a:rPr lang="cs-CZ" dirty="0"/>
              <a:t>2358 a </a:t>
            </a:r>
            <a:r>
              <a:rPr lang="cs-CZ" dirty="0" smtClean="0"/>
              <a:t>následující </a:t>
            </a:r>
            <a:br>
              <a:rPr lang="cs-CZ" dirty="0" smtClean="0"/>
            </a:br>
            <a:r>
              <a:rPr lang="cs-CZ" dirty="0" smtClean="0"/>
              <a:t>podle </a:t>
            </a:r>
            <a:r>
              <a:rPr lang="cs-CZ" dirty="0"/>
              <a:t>zákona č. 89/2012 Sb. (občanský zákoník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C:\Users\Alenka\AppData\Local\Microsoft\Windows\Temporary Internet Files\Content.IE5\EAKONO4P\MC9004419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09120"/>
            <a:ext cx="1328985" cy="132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8877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NOZ je </a:t>
            </a:r>
            <a:r>
              <a:rPr lang="cs-CZ" b="1" dirty="0" smtClean="0"/>
              <a:t>sjednocena úprava závazků práv duševního vlastnictví</a:t>
            </a:r>
            <a:endParaRPr lang="cs-CZ" dirty="0"/>
          </a:p>
          <a:p>
            <a:r>
              <a:rPr lang="cs-CZ" dirty="0" smtClean="0"/>
              <a:t>předtím byla tato úprava hlavně ohledně průmyslových práv roztříštěná a třeba pro oblast průmyslových práv ji řešil obchodní zákoník, jehož účinnost skončila k 31. 12. 2013</a:t>
            </a:r>
          </a:p>
          <a:p>
            <a:r>
              <a:rPr lang="cs-CZ" dirty="0" smtClean="0"/>
              <a:t>velký </a:t>
            </a:r>
            <a:r>
              <a:rPr lang="cs-CZ" b="1" dirty="0" smtClean="0"/>
              <a:t>zásah </a:t>
            </a:r>
            <a:r>
              <a:rPr lang="cs-CZ" b="1" dirty="0"/>
              <a:t>do současného systému úpravy autorských práv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a </a:t>
            </a:r>
            <a:r>
              <a:rPr lang="cs-CZ" dirty="0"/>
              <a:t>práv souvisejících </a:t>
            </a:r>
            <a:r>
              <a:rPr lang="cs-CZ" dirty="0" smtClean="0"/>
              <a:t>bude </a:t>
            </a:r>
            <a:r>
              <a:rPr lang="cs-CZ" dirty="0"/>
              <a:t>v důsledku </a:t>
            </a:r>
            <a:r>
              <a:rPr lang="cs-CZ" dirty="0" smtClean="0"/>
              <a:t>implementace </a:t>
            </a:r>
            <a:r>
              <a:rPr lang="cs-CZ" dirty="0"/>
              <a:t>tří </a:t>
            </a:r>
            <a:r>
              <a:rPr lang="cs-CZ" dirty="0" smtClean="0"/>
              <a:t>směrnic EU</a:t>
            </a:r>
          </a:p>
          <a:p>
            <a:pPr lvl="1"/>
            <a:r>
              <a:rPr lang="cs-CZ" dirty="0" smtClean="0"/>
              <a:t>2011/77</a:t>
            </a:r>
            <a:r>
              <a:rPr lang="cs-CZ" dirty="0"/>
              <a:t>/ EU o době ochrany autorského práva a určitých </a:t>
            </a:r>
            <a:r>
              <a:rPr lang="cs-CZ" dirty="0" smtClean="0"/>
              <a:t>práv</a:t>
            </a:r>
          </a:p>
          <a:p>
            <a:pPr lvl="1"/>
            <a:r>
              <a:rPr lang="cs-CZ" dirty="0" smtClean="0"/>
              <a:t>2012/28</a:t>
            </a:r>
            <a:r>
              <a:rPr lang="cs-CZ" dirty="0"/>
              <a:t>/ EU o některých povolených způsobech užití osiřelých </a:t>
            </a:r>
            <a:r>
              <a:rPr lang="cs-CZ" dirty="0" smtClean="0"/>
              <a:t>děl</a:t>
            </a:r>
          </a:p>
          <a:p>
            <a:pPr lvl="1"/>
            <a:r>
              <a:rPr lang="cs-CZ" dirty="0" smtClean="0"/>
              <a:t>Směrnici EP a </a:t>
            </a:r>
            <a:r>
              <a:rPr lang="cs-CZ" dirty="0"/>
              <a:t>Rady EU o kolektivní </a:t>
            </a:r>
            <a:r>
              <a:rPr lang="cs-CZ" dirty="0" smtClean="0"/>
              <a:t>správě</a:t>
            </a:r>
          </a:p>
        </p:txBody>
      </p:sp>
    </p:spTree>
    <p:extLst>
      <p:ext uri="{BB962C8B-B14F-4D97-AF65-F5344CB8AC3E}">
        <p14:creationId xmlns:p14="http://schemas.microsoft.com/office/powerpoint/2010/main" val="8474805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Ministerstvo kultury ČR již tři roky připravuje rozsáhlou </a:t>
            </a:r>
            <a:r>
              <a:rPr lang="cs-CZ" b="1" dirty="0"/>
              <a:t>novelu</a:t>
            </a:r>
            <a:r>
              <a:rPr lang="cs-CZ" dirty="0"/>
              <a:t> autorského zákona jak v navazující problematice na </a:t>
            </a:r>
            <a:r>
              <a:rPr lang="cs-CZ" dirty="0" smtClean="0"/>
              <a:t>zmíněné směrnice </a:t>
            </a:r>
            <a:r>
              <a:rPr lang="cs-CZ" dirty="0"/>
              <a:t>EU, tak v oblastech, které jsou vyhrazeny národním úpravám</a:t>
            </a:r>
          </a:p>
          <a:p>
            <a:r>
              <a:rPr lang="cs-CZ" b="1" dirty="0"/>
              <a:t>nové změny </a:t>
            </a:r>
            <a:r>
              <a:rPr lang="cs-CZ" dirty="0"/>
              <a:t>budou zahrnovat</a:t>
            </a:r>
          </a:p>
          <a:p>
            <a:pPr lvl="1"/>
            <a:r>
              <a:rPr lang="cs-CZ" dirty="0"/>
              <a:t>licencování užití sirotčích děl mimo druhy užití, které řeší zmíněná </a:t>
            </a:r>
            <a:r>
              <a:rPr lang="cs-CZ" dirty="0" smtClean="0"/>
              <a:t>směrnice</a:t>
            </a:r>
          </a:p>
          <a:p>
            <a:pPr lvl="1"/>
            <a:r>
              <a:rPr lang="cs-CZ" dirty="0" smtClean="0"/>
              <a:t>novou </a:t>
            </a:r>
            <a:r>
              <a:rPr lang="cs-CZ" dirty="0"/>
              <a:t>formulaci knihovní výjimky, jež by měla umožnit veřejným knihovnám ve větším objemu digitalizovat jejich fond a umísťovat ho na své webové </a:t>
            </a:r>
            <a:r>
              <a:rPr lang="cs-CZ" dirty="0" smtClean="0"/>
              <a:t>stránky</a:t>
            </a:r>
          </a:p>
          <a:p>
            <a:pPr lvl="1"/>
            <a:r>
              <a:rPr lang="cs-CZ" dirty="0" smtClean="0"/>
              <a:t>zjednodušené </a:t>
            </a:r>
            <a:r>
              <a:rPr lang="cs-CZ" dirty="0"/>
              <a:t>řešení výběru náhradních odměn za kopírování </a:t>
            </a:r>
            <a:r>
              <a:rPr lang="cs-CZ" dirty="0" smtClean="0"/>
              <a:t>děl</a:t>
            </a:r>
          </a:p>
        </p:txBody>
      </p:sp>
    </p:spTree>
    <p:extLst>
      <p:ext uri="{BB962C8B-B14F-4D97-AF65-F5344CB8AC3E}">
        <p14:creationId xmlns:p14="http://schemas.microsoft.com/office/powerpoint/2010/main" val="8423134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možné něco změnit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</a:rPr>
              <a:t>ANO</a:t>
            </a:r>
          </a:p>
          <a:p>
            <a:pPr marL="0" indent="0" algn="ctr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</a:rPr>
              <a:t>ODBORNÁ DISKUSE MŮŽE VÉST K VÝSLEDKŮM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</a:rPr>
              <a:t>KTERÉ UMOŽNÍ EFEKTIVNÍ OCHRANU AUTORSKÝCH PRÁV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</a:rPr>
              <a:t>A SOUČASNĚ EFEKTIVNÍ PRÁCI V GI A KARTOGRAFII</a:t>
            </a:r>
          </a:p>
          <a:p>
            <a:endParaRPr lang="cs-CZ" dirty="0" smtClean="0"/>
          </a:p>
          <a:p>
            <a:r>
              <a:rPr lang="cs-CZ" dirty="0" smtClean="0"/>
              <a:t>důležitou oblastí jsou </a:t>
            </a:r>
            <a:r>
              <a:rPr lang="cs-CZ" b="1" dirty="0" smtClean="0"/>
              <a:t>osvěta a vzdělávání</a:t>
            </a:r>
          </a:p>
          <a:p>
            <a:r>
              <a:rPr lang="cs-CZ" dirty="0" smtClean="0"/>
              <a:t>spojení s problematikou open-source, osvěta v oblasti licencí (</a:t>
            </a:r>
            <a:r>
              <a:rPr lang="cs-CZ" dirty="0" err="1" smtClean="0"/>
              <a:t>CreativeCommons</a:t>
            </a:r>
            <a:r>
              <a:rPr lang="cs-CZ" dirty="0" smtClean="0"/>
              <a:t>), nastavení nových pravidel a zvyklostí</a:t>
            </a:r>
            <a:endParaRPr lang="cs-CZ" dirty="0"/>
          </a:p>
        </p:txBody>
      </p:sp>
      <p:pic>
        <p:nvPicPr>
          <p:cNvPr id="5122" name="Picture 2" descr="C:\Users\Alenka\AppData\Local\Microsoft\Windows\Temporary Internet Files\Content.IE5\QX3M99FA\MC9004419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628800"/>
            <a:ext cx="18161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1413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je úloha Kartografické společnosti </a:t>
            </a:r>
            <a:r>
              <a:rPr lang="cs-CZ" dirty="0" smtClean="0"/>
              <a:t>ČR?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Posláním </a:t>
            </a:r>
            <a:r>
              <a:rPr lang="cs-CZ" dirty="0" smtClean="0"/>
              <a:t>KS ČR je </a:t>
            </a:r>
            <a:r>
              <a:rPr lang="cs-CZ" dirty="0"/>
              <a:t>sdružovat zájemce o rozvoj kartografické vědy, techniky a kartografických technologií, o výchovu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vzdělávání kartografů, o historii kartografie a o tvorbu, výrobu a využívání různých typů map a </a:t>
            </a:r>
            <a:r>
              <a:rPr lang="cs-CZ" dirty="0" smtClean="0"/>
              <a:t>atlasů</a:t>
            </a:r>
          </a:p>
          <a:p>
            <a:r>
              <a:rPr lang="cs-CZ" dirty="0" smtClean="0"/>
              <a:t>Kartografická společnost ČR může být</a:t>
            </a:r>
            <a:br>
              <a:rPr lang="cs-CZ" dirty="0" smtClean="0"/>
            </a:br>
            <a:r>
              <a:rPr lang="cs-CZ" b="1" dirty="0" smtClean="0"/>
              <a:t>prostředníkem mezi uživateli a producenty</a:t>
            </a:r>
            <a:br>
              <a:rPr lang="cs-CZ" b="1" dirty="0" smtClean="0"/>
            </a:br>
            <a:r>
              <a:rPr lang="cs-CZ" b="1" dirty="0" smtClean="0"/>
              <a:t>kartografických děl</a:t>
            </a:r>
          </a:p>
          <a:p>
            <a:r>
              <a:rPr lang="cs-CZ" dirty="0" smtClean="0"/>
              <a:t>Slouží jako odborný </a:t>
            </a:r>
            <a:r>
              <a:rPr lang="cs-CZ" b="1" dirty="0" smtClean="0"/>
              <a:t>poradní orgán </a:t>
            </a:r>
            <a:r>
              <a:rPr lang="cs-CZ" dirty="0" smtClean="0"/>
              <a:t>pro všechny otázky spojené s kartografickou tvorbou, případné podněty může podstoupit dalšímu řešení</a:t>
            </a:r>
            <a:endParaRPr lang="cs-CZ" dirty="0"/>
          </a:p>
        </p:txBody>
      </p:sp>
      <p:pic>
        <p:nvPicPr>
          <p:cNvPr id="5" name="Picture 5" descr="C:\Users\Alenka\AppData\Local\Microsoft\Windows\Temporary Internet Files\Content.IE5\6SV5M11F\MC9004420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996952"/>
            <a:ext cx="1851025" cy="113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60412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je úloha Česká asociace pro geoinformace?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 aktuální problémy z oblasti geoinformatiky</a:t>
            </a:r>
            <a:br>
              <a:rPr lang="cs-CZ" dirty="0" smtClean="0"/>
            </a:br>
            <a:r>
              <a:rPr lang="cs-CZ" dirty="0" smtClean="0"/>
              <a:t>tak, aby bylo možné GI v České republice</a:t>
            </a:r>
            <a:br>
              <a:rPr lang="cs-CZ" dirty="0" smtClean="0"/>
            </a:br>
            <a:r>
              <a:rPr lang="cs-CZ" dirty="0" smtClean="0"/>
              <a:t>co </a:t>
            </a:r>
            <a:r>
              <a:rPr lang="cs-CZ" b="1" dirty="0" smtClean="0"/>
              <a:t>nejefektivněji rozvíjet</a:t>
            </a:r>
          </a:p>
          <a:p>
            <a:r>
              <a:rPr lang="cs-CZ" dirty="0" smtClean="0"/>
              <a:t>v rámci spolupráce při realizaci projektu TA ČR bude vytvořen koncept školení odborných pracovníků pod záštitou CAGI, dle závazné certifikované metodiky</a:t>
            </a:r>
          </a:p>
          <a:p>
            <a:r>
              <a:rPr lang="cs-CZ" dirty="0" smtClean="0"/>
              <a:t>je </a:t>
            </a:r>
            <a:r>
              <a:rPr lang="cs-CZ" b="1" dirty="0" smtClean="0"/>
              <a:t>poradním orgánem </a:t>
            </a:r>
            <a:r>
              <a:rPr lang="cs-CZ" dirty="0" smtClean="0"/>
              <a:t>pro oblast geoinformatiky</a:t>
            </a:r>
          </a:p>
          <a:p>
            <a:r>
              <a:rPr lang="cs-CZ" dirty="0" smtClean="0"/>
              <a:t>v rámci </a:t>
            </a:r>
            <a:r>
              <a:rPr lang="cs-CZ" b="1" dirty="0" smtClean="0"/>
              <a:t>OS24 Autorské právo </a:t>
            </a:r>
            <a:r>
              <a:rPr lang="cs-CZ" dirty="0" smtClean="0"/>
              <a:t>může docházet ke sběru podnětů a poskytování informací o řešené problematice</a:t>
            </a:r>
            <a:endParaRPr lang="cs-CZ" dirty="0"/>
          </a:p>
        </p:txBody>
      </p:sp>
      <p:pic>
        <p:nvPicPr>
          <p:cNvPr id="4" name="Picture 4" descr="C:\Users\Alenka\AppData\Local\Microsoft\Windows\Temporary Internet Files\Content.IE5\Q6IR2H62\MC900441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91042"/>
            <a:ext cx="183832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23108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Kdy, kde a jak řešit?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428999"/>
            <a:ext cx="8229600" cy="2520281"/>
          </a:xfrm>
        </p:spPr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       www.apkg.upol.cz</a:t>
            </a:r>
            <a:endParaRPr lang="cs-CZ" sz="3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5" descr="C:\Users\Alenka\AppData\Local\Microsoft\Windows\Temporary Internet Files\Content.IE5\6SV5M11F\MC9004419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56992"/>
            <a:ext cx="184785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26464"/>
            <a:ext cx="8238874" cy="135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863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7800" indent="-177800">
              <a:buFont typeface="+mj-lt"/>
              <a:buAutoNum type="arabicPeriod"/>
            </a:pPr>
            <a:r>
              <a:rPr lang="en-US" sz="1200" dirty="0"/>
              <a:t>JEŽEK, Jan. </a:t>
            </a:r>
            <a:r>
              <a:rPr lang="en-US" sz="1200" i="1" dirty="0" err="1"/>
              <a:t>Změna</a:t>
            </a:r>
            <a:r>
              <a:rPr lang="en-US" sz="1200" i="1" dirty="0"/>
              <a:t> </a:t>
            </a:r>
            <a:r>
              <a:rPr lang="en-US" sz="1200" i="1" dirty="0" err="1"/>
              <a:t>autorského</a:t>
            </a:r>
            <a:r>
              <a:rPr lang="en-US" sz="1200" i="1" dirty="0"/>
              <a:t> </a:t>
            </a:r>
            <a:r>
              <a:rPr lang="en-US" sz="1200" i="1" dirty="0" err="1"/>
              <a:t>práva</a:t>
            </a:r>
            <a:r>
              <a:rPr lang="en-US" sz="1200" i="1" dirty="0"/>
              <a:t> </a:t>
            </a:r>
            <a:r>
              <a:rPr lang="en-US" sz="1200" i="1" dirty="0" err="1"/>
              <a:t>po</a:t>
            </a:r>
            <a:r>
              <a:rPr lang="en-US" sz="1200" i="1" dirty="0"/>
              <a:t> </a:t>
            </a:r>
            <a:r>
              <a:rPr lang="en-US" sz="1200" i="1" dirty="0" err="1"/>
              <a:t>účinnosti</a:t>
            </a:r>
            <a:r>
              <a:rPr lang="en-US" sz="1200" i="1" dirty="0"/>
              <a:t> </a:t>
            </a:r>
            <a:r>
              <a:rPr lang="en-US" sz="1200" i="1" dirty="0" err="1"/>
              <a:t>nového</a:t>
            </a:r>
            <a:r>
              <a:rPr lang="en-US" sz="1200" i="1" dirty="0"/>
              <a:t> </a:t>
            </a:r>
            <a:r>
              <a:rPr lang="en-US" sz="1200" i="1" dirty="0" err="1"/>
              <a:t>občanského</a:t>
            </a:r>
            <a:r>
              <a:rPr lang="en-US" sz="1200" i="1" dirty="0"/>
              <a:t> </a:t>
            </a:r>
            <a:r>
              <a:rPr lang="en-US" sz="1200" i="1" dirty="0" err="1"/>
              <a:t>zákoníku</a:t>
            </a:r>
            <a:r>
              <a:rPr lang="en-US" sz="1200" i="1" dirty="0"/>
              <a:t> s </a:t>
            </a:r>
            <a:r>
              <a:rPr lang="en-US" sz="1200" i="1" dirty="0" err="1"/>
              <a:t>ohledem</a:t>
            </a:r>
            <a:r>
              <a:rPr lang="en-US" sz="1200" i="1" dirty="0"/>
              <a:t> </a:t>
            </a:r>
            <a:r>
              <a:rPr lang="en-US" sz="1200" i="1" dirty="0" err="1"/>
              <a:t>na</a:t>
            </a:r>
            <a:r>
              <a:rPr lang="en-US" sz="1200" i="1" dirty="0"/>
              <a:t> </a:t>
            </a:r>
            <a:r>
              <a:rPr lang="en-US" sz="1200" i="1" dirty="0" err="1"/>
              <a:t>pojetí</a:t>
            </a:r>
            <a:r>
              <a:rPr lang="en-US" sz="1200" i="1" dirty="0"/>
              <a:t> </a:t>
            </a:r>
            <a:r>
              <a:rPr lang="en-US" sz="1200" i="1" dirty="0" err="1"/>
              <a:t>věci</a:t>
            </a:r>
            <a:r>
              <a:rPr lang="en-US" sz="1200" dirty="0"/>
              <a:t> [online]. </a:t>
            </a:r>
            <a:r>
              <a:rPr lang="en-US" sz="1200" dirty="0" err="1"/>
              <a:t>Univerzita</a:t>
            </a:r>
            <a:r>
              <a:rPr lang="en-US" sz="1200" dirty="0"/>
              <a:t> </a:t>
            </a:r>
            <a:r>
              <a:rPr lang="en-US" sz="1200" dirty="0" err="1"/>
              <a:t>Karlova</a:t>
            </a:r>
            <a:r>
              <a:rPr lang="en-US" sz="1200" dirty="0"/>
              <a:t> v </a:t>
            </a:r>
            <a:r>
              <a:rPr lang="en-US" sz="1200" dirty="0" err="1"/>
              <a:t>Praze</a:t>
            </a:r>
            <a:r>
              <a:rPr lang="en-US" sz="1200" dirty="0"/>
              <a:t>, 2013 [cit. 2015-06-22]. </a:t>
            </a:r>
            <a:r>
              <a:rPr lang="en-US" sz="1200" dirty="0" err="1"/>
              <a:t>Dostupné</a:t>
            </a:r>
            <a:r>
              <a:rPr lang="en-US" sz="1200" dirty="0"/>
              <a:t> z: http://</a:t>
            </a:r>
            <a:r>
              <a:rPr lang="en-US" sz="1200" dirty="0" smtClean="0"/>
              <a:t>svoc.prf.cuni.cz/sources/6/17/265.pdf</a:t>
            </a:r>
            <a:endParaRPr lang="cs-CZ" sz="1200" dirty="0" smtClean="0"/>
          </a:p>
          <a:p>
            <a:pPr marL="177800" indent="-177800">
              <a:buFont typeface="+mj-lt"/>
              <a:buAutoNum type="arabicPeriod"/>
            </a:pPr>
            <a:r>
              <a:rPr lang="en-US" sz="1200" dirty="0" err="1"/>
              <a:t>Telec</a:t>
            </a:r>
            <a:r>
              <a:rPr lang="en-US" sz="1200" dirty="0"/>
              <a:t>, I., </a:t>
            </a:r>
            <a:r>
              <a:rPr lang="en-US" sz="1200" dirty="0" err="1"/>
              <a:t>Tůma</a:t>
            </a:r>
            <a:r>
              <a:rPr lang="en-US" sz="1200" dirty="0"/>
              <a:t>, P. </a:t>
            </a:r>
            <a:r>
              <a:rPr lang="en-US" sz="1200" dirty="0" err="1"/>
              <a:t>Autorský</a:t>
            </a:r>
            <a:r>
              <a:rPr lang="en-US" sz="1200" dirty="0"/>
              <a:t> </a:t>
            </a:r>
            <a:r>
              <a:rPr lang="en-US" sz="1200" dirty="0" err="1"/>
              <a:t>zákon</a:t>
            </a:r>
            <a:r>
              <a:rPr lang="en-US" sz="1200" dirty="0"/>
              <a:t>. </a:t>
            </a:r>
            <a:r>
              <a:rPr lang="en-US" sz="1200" dirty="0" err="1"/>
              <a:t>Komentář</a:t>
            </a:r>
            <a:r>
              <a:rPr lang="en-US" sz="1200" dirty="0"/>
              <a:t>. 1. </a:t>
            </a:r>
            <a:r>
              <a:rPr lang="en-US" sz="1200" dirty="0" err="1"/>
              <a:t>Vydání</a:t>
            </a:r>
            <a:r>
              <a:rPr lang="en-US" sz="1200" dirty="0"/>
              <a:t>. </a:t>
            </a:r>
            <a:r>
              <a:rPr lang="en-US" sz="1200" dirty="0" smtClean="0"/>
              <a:t>Praha: </a:t>
            </a:r>
            <a:r>
              <a:rPr lang="en-US" sz="1200" dirty="0"/>
              <a:t>C. H. Beck, 2007, 4 s</a:t>
            </a:r>
            <a:r>
              <a:rPr lang="en-US" sz="1200" dirty="0" smtClean="0"/>
              <a:t>.</a:t>
            </a:r>
            <a:endParaRPr lang="cs-CZ" sz="1200" dirty="0" smtClean="0"/>
          </a:p>
          <a:p>
            <a:pPr marL="177800" indent="-177800">
              <a:buFont typeface="+mj-lt"/>
              <a:buAutoNum type="arabicPeriod"/>
            </a:pPr>
            <a:r>
              <a:rPr lang="cs-CZ" sz="1200" dirty="0" err="1" smtClean="0"/>
              <a:t>Meklešová</a:t>
            </a:r>
            <a:r>
              <a:rPr lang="cs-CZ" sz="1200" dirty="0" smtClean="0"/>
              <a:t>, J. </a:t>
            </a:r>
            <a:r>
              <a:rPr lang="cs-CZ" altLang="en-US" sz="1200" dirty="0"/>
              <a:t>Seminář Asociace učitelů češtiny jako cizího </a:t>
            </a:r>
            <a:r>
              <a:rPr lang="cs-CZ" altLang="en-US" sz="1200" dirty="0" smtClean="0"/>
              <a:t>jazyka: Problematika </a:t>
            </a:r>
            <a:r>
              <a:rPr lang="cs-CZ" altLang="en-US" sz="1200" dirty="0"/>
              <a:t>autorského </a:t>
            </a:r>
            <a:r>
              <a:rPr lang="cs-CZ" altLang="en-US" sz="1200" dirty="0" smtClean="0"/>
              <a:t>práva. Ministerstvo kultury ČR, 2007.</a:t>
            </a:r>
          </a:p>
          <a:p>
            <a:pPr marL="177800" indent="-177800">
              <a:buFont typeface="+mj-lt"/>
              <a:buAutoNum type="arabicPeriod"/>
            </a:pPr>
            <a:r>
              <a:rPr lang="cs-CZ" sz="1200" dirty="0" smtClean="0"/>
              <a:t>Žižkovská, P. Autorské právo v kostce</a:t>
            </a:r>
            <a:r>
              <a:rPr lang="cs-CZ" sz="1200" dirty="0"/>
              <a:t>. Ústav autorského práva, práv průmyslových a práva soutěžního </a:t>
            </a:r>
            <a:r>
              <a:rPr lang="cs-CZ" sz="1200" dirty="0" smtClean="0"/>
              <a:t>PF UK – seminář.</a:t>
            </a:r>
          </a:p>
          <a:p>
            <a:pPr marL="177800" indent="-177800">
              <a:buFont typeface="+mj-lt"/>
              <a:buAutoNum type="arabicPeriod"/>
            </a:pPr>
            <a:r>
              <a:rPr lang="cs-CZ" sz="1200" dirty="0" smtClean="0"/>
              <a:t>Stupka, V. Autorské právo. Seminář ESF – Olomoucký kraj.</a:t>
            </a:r>
          </a:p>
          <a:p>
            <a:pPr marL="177800" indent="-177800">
              <a:buFont typeface="+mj-lt"/>
              <a:buAutoNum type="arabicPeriod"/>
            </a:pPr>
            <a:r>
              <a:rPr lang="cs-CZ" sz="1200" dirty="0" smtClean="0"/>
              <a:t>Vobořil, J. Použití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jako alternativy Copyrightu. FF UK, 2013.</a:t>
            </a:r>
          </a:p>
          <a:p>
            <a:pPr marL="177800" indent="-177800">
              <a:buFont typeface="+mj-lt"/>
              <a:buAutoNum type="arabicPeriod"/>
            </a:pPr>
            <a:r>
              <a:rPr lang="cs-CZ" sz="1200" dirty="0" smtClean="0"/>
              <a:t>Vondráková, A. Autorské právo v kartografii a geoinformatice. Univerzita Palackého v Olomouci, 2012. ISBN 978-80-244-3205-2</a:t>
            </a:r>
          </a:p>
          <a:p>
            <a:pPr marL="177800" indent="-177800">
              <a:buFont typeface="+mj-lt"/>
              <a:buAutoNum type="arabicPeriod"/>
            </a:pPr>
            <a:r>
              <a:rPr lang="cs-CZ" sz="1200" dirty="0" smtClean="0"/>
              <a:t>Výstupy projektu TAČR TD020320 – k dispozici na www.apkg.upol.cz</a:t>
            </a:r>
          </a:p>
          <a:p>
            <a:pPr marL="457200" indent="-457200">
              <a:buFont typeface="+mj-lt"/>
              <a:buAutoNum type="arabicPeriod"/>
            </a:pPr>
            <a:endParaRPr lang="cs-CZ" sz="1200" dirty="0" smtClean="0"/>
          </a:p>
          <a:p>
            <a:pPr marL="457200" indent="-457200">
              <a:buFont typeface="+mj-lt"/>
              <a:buAutoNum type="arabicPeriod"/>
            </a:pPr>
            <a:endParaRPr lang="cs-CZ" sz="1200" dirty="0"/>
          </a:p>
          <a:p>
            <a:pPr marL="457200" indent="-457200">
              <a:buFont typeface="+mj-lt"/>
              <a:buAutoNum type="arabicPeriod"/>
            </a:pPr>
            <a:endParaRPr lang="cs-CZ" sz="1200" dirty="0" smtClean="0"/>
          </a:p>
          <a:p>
            <a:pPr marL="457200" indent="-457200">
              <a:buFont typeface="+mj-lt"/>
              <a:buAutoNum type="arabicPeriod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926798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Děkuji Vám za pozornost…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…a také za připomínky, podněty,</a:t>
            </a:r>
            <a:br>
              <a:rPr lang="cs-CZ" sz="3600" dirty="0" smtClean="0"/>
            </a:br>
            <a:r>
              <a:rPr lang="cs-CZ" sz="3600" dirty="0" smtClean="0"/>
              <a:t>náměty k dalšímu řešení apod.</a:t>
            </a:r>
            <a:endParaRPr lang="cs-CZ" sz="36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7160840" cy="864096"/>
          </a:xfrm>
        </p:spPr>
        <p:txBody>
          <a:bodyPr>
            <a:noAutofit/>
          </a:bodyPr>
          <a:lstStyle/>
          <a:p>
            <a:r>
              <a:rPr lang="cs-CZ" sz="2000" dirty="0" smtClean="0"/>
              <a:t>alena.vondrakova@upol.cz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13805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to autorské právo?</a:t>
            </a:r>
            <a:endParaRPr lang="en-GB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odvětví práva, které se zabývá právními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vztahy </a:t>
            </a:r>
            <a:r>
              <a:rPr lang="cs-CZ" b="1" dirty="0" smtClean="0"/>
              <a:t>uživatelů a </a:t>
            </a:r>
            <a:r>
              <a:rPr lang="cs-CZ" b="1" dirty="0"/>
              <a:t>tvůrců tzv. autorských děl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k </a:t>
            </a:r>
            <a:r>
              <a:rPr lang="cs-CZ" dirty="0"/>
              <a:t>příslušným dílům</a:t>
            </a:r>
          </a:p>
          <a:p>
            <a:r>
              <a:rPr lang="cs-CZ" b="1" dirty="0" smtClean="0"/>
              <a:t>nechrání </a:t>
            </a:r>
            <a:r>
              <a:rPr lang="cs-CZ" b="1" dirty="0"/>
              <a:t>samotné myšlenky </a:t>
            </a:r>
            <a:r>
              <a:rPr lang="cs-CZ" dirty="0"/>
              <a:t>či </a:t>
            </a:r>
            <a:r>
              <a:rPr lang="cs-CZ" dirty="0" smtClean="0"/>
              <a:t>ideje</a:t>
            </a:r>
          </a:p>
          <a:p>
            <a:r>
              <a:rPr lang="cs-CZ" dirty="0" smtClean="0"/>
              <a:t>chrání </a:t>
            </a:r>
            <a:r>
              <a:rPr lang="cs-CZ" dirty="0"/>
              <a:t>pouze </a:t>
            </a:r>
            <a:r>
              <a:rPr lang="cs-CZ" b="1" dirty="0"/>
              <a:t>konkrétní díla</a:t>
            </a:r>
            <a:r>
              <a:rPr lang="cs-CZ" dirty="0"/>
              <a:t>, konkrétní vyjádření </a:t>
            </a:r>
            <a:r>
              <a:rPr lang="cs-CZ" dirty="0" smtClean="0"/>
              <a:t>myšlenek</a:t>
            </a:r>
            <a:r>
              <a:rPr lang="cs-CZ" dirty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tj. dílo </a:t>
            </a:r>
            <a:r>
              <a:rPr lang="cs-CZ" dirty="0"/>
              <a:t>v objektivně vnímatelné </a:t>
            </a:r>
            <a:r>
              <a:rPr lang="cs-CZ" dirty="0" smtClean="0"/>
              <a:t>podobě</a:t>
            </a:r>
          </a:p>
          <a:p>
            <a:r>
              <a:rPr lang="cs-CZ" b="1" dirty="0" smtClean="0"/>
              <a:t>autorským </a:t>
            </a:r>
            <a:r>
              <a:rPr lang="cs-CZ" b="1" dirty="0"/>
              <a:t>dílem </a:t>
            </a:r>
            <a:r>
              <a:rPr lang="cs-CZ" dirty="0"/>
              <a:t>je pouze jedinečný výsledek tvůrčí činnosti autora, dílem není námět, zpráva, informace, metoda, teorie, vzorec, graf, </a:t>
            </a:r>
            <a:r>
              <a:rPr lang="cs-CZ" dirty="0" smtClean="0"/>
              <a:t>výstup </a:t>
            </a:r>
            <a:r>
              <a:rPr lang="cs-CZ" dirty="0"/>
              <a:t>počítačového programu apod.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(samy </a:t>
            </a:r>
            <a:r>
              <a:rPr lang="cs-CZ" dirty="0"/>
              <a:t>o </a:t>
            </a:r>
            <a:r>
              <a:rPr lang="cs-CZ" dirty="0" smtClean="0"/>
              <a:t>sobě)</a:t>
            </a:r>
          </a:p>
        </p:txBody>
      </p:sp>
      <p:pic>
        <p:nvPicPr>
          <p:cNvPr id="5" name="Picture 2" descr="C:\Users\Alenka\AppData\Local\Microsoft\Windows\Temporary Internet Files\Content.IE5\Q6IR2H62\MC9004419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95502"/>
            <a:ext cx="1819275" cy="122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523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v ČR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b="1" dirty="0" smtClean="0"/>
              <a:t>podíl </a:t>
            </a:r>
            <a:r>
              <a:rPr lang="pt-BR" sz="2200" dirty="0"/>
              <a:t>na platné legislativě Nemoforum, CAGI </a:t>
            </a:r>
          </a:p>
          <a:p>
            <a:r>
              <a:rPr lang="cs-CZ" sz="2200" dirty="0" smtClean="0"/>
              <a:t>p</a:t>
            </a:r>
            <a:r>
              <a:rPr lang="en-US" sz="2200" dirty="0" err="1" smtClean="0"/>
              <a:t>latný</a:t>
            </a:r>
            <a:r>
              <a:rPr lang="en-US" sz="2200" dirty="0" smtClean="0"/>
              <a:t> </a:t>
            </a:r>
            <a:r>
              <a:rPr lang="en-US" sz="2200" b="1" dirty="0" err="1"/>
              <a:t>zákon</a:t>
            </a:r>
            <a:r>
              <a:rPr lang="en-US" sz="2200" b="1" dirty="0"/>
              <a:t> o </a:t>
            </a:r>
            <a:r>
              <a:rPr lang="en-US" sz="2200" b="1" dirty="0" err="1"/>
              <a:t>právu</a:t>
            </a:r>
            <a:r>
              <a:rPr lang="en-US" sz="2200" b="1" dirty="0"/>
              <a:t> </a:t>
            </a:r>
            <a:r>
              <a:rPr lang="en-US" sz="2200" b="1" dirty="0" err="1"/>
              <a:t>autorském</a:t>
            </a:r>
            <a:r>
              <a:rPr lang="en-US" sz="2200" b="1" dirty="0"/>
              <a:t>, o </a:t>
            </a:r>
            <a:r>
              <a:rPr lang="en-US" sz="2200" b="1" dirty="0" err="1"/>
              <a:t>právech</a:t>
            </a:r>
            <a:r>
              <a:rPr lang="en-US" sz="2200" b="1" dirty="0"/>
              <a:t> </a:t>
            </a:r>
            <a:r>
              <a:rPr lang="en-US" sz="2200" b="1" dirty="0" err="1"/>
              <a:t>souvisejících</a:t>
            </a:r>
            <a:r>
              <a:rPr lang="en-US" sz="2200" b="1" dirty="0"/>
              <a:t>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en-US" sz="2200" b="1" dirty="0" smtClean="0"/>
              <a:t>s </a:t>
            </a:r>
            <a:r>
              <a:rPr lang="en-US" sz="2200" b="1" dirty="0" err="1"/>
              <a:t>právem</a:t>
            </a:r>
            <a:r>
              <a:rPr lang="en-US" sz="2200" b="1" dirty="0"/>
              <a:t> </a:t>
            </a:r>
            <a:r>
              <a:rPr lang="en-US" sz="2200" b="1" dirty="0" err="1"/>
              <a:t>autorským</a:t>
            </a:r>
            <a:r>
              <a:rPr lang="en-US" sz="2200" b="1" dirty="0"/>
              <a:t> a o </a:t>
            </a:r>
            <a:r>
              <a:rPr lang="en-US" sz="2200" b="1" dirty="0" err="1"/>
              <a:t>změně</a:t>
            </a:r>
            <a:r>
              <a:rPr lang="en-US" sz="2200" b="1" dirty="0"/>
              <a:t> </a:t>
            </a:r>
            <a:r>
              <a:rPr lang="en-US" sz="2200" b="1" dirty="0" err="1"/>
              <a:t>některých</a:t>
            </a:r>
            <a:r>
              <a:rPr lang="en-US" sz="2200" b="1" dirty="0"/>
              <a:t> </a:t>
            </a:r>
            <a:r>
              <a:rPr lang="en-US" sz="2200" b="1" dirty="0" err="1"/>
              <a:t>zákonů</a:t>
            </a:r>
            <a:r>
              <a:rPr lang="en-US" sz="2200" b="1" dirty="0"/>
              <a:t> </a:t>
            </a:r>
            <a:r>
              <a:rPr lang="en-US" sz="2200" dirty="0" smtClean="0"/>
              <a:t>(</a:t>
            </a:r>
            <a:r>
              <a:rPr lang="cs-CZ" sz="2200" dirty="0" smtClean="0"/>
              <a:t>AZ</a:t>
            </a:r>
            <a:r>
              <a:rPr lang="en-US" sz="2200" dirty="0" smtClean="0"/>
              <a:t>)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en-US" sz="2200" dirty="0" err="1" smtClean="0"/>
              <a:t>byl</a:t>
            </a:r>
            <a:r>
              <a:rPr lang="en-US" sz="2200" dirty="0" smtClean="0"/>
              <a:t> </a:t>
            </a:r>
            <a:r>
              <a:rPr lang="en-US" sz="2200" dirty="0" err="1"/>
              <a:t>přijat</a:t>
            </a:r>
            <a:r>
              <a:rPr lang="en-US" sz="2200" dirty="0"/>
              <a:t> 7. </a:t>
            </a:r>
            <a:r>
              <a:rPr lang="en-US" sz="2200" dirty="0" err="1"/>
              <a:t>dubna</a:t>
            </a:r>
            <a:r>
              <a:rPr lang="en-US" sz="2200" dirty="0"/>
              <a:t> 2000 s </a:t>
            </a:r>
            <a:r>
              <a:rPr lang="en-US" sz="2200" dirty="0" err="1"/>
              <a:t>účinností</a:t>
            </a:r>
            <a:r>
              <a:rPr lang="en-US" sz="2200" dirty="0"/>
              <a:t> od 1. </a:t>
            </a:r>
            <a:r>
              <a:rPr lang="en-US" sz="2200" dirty="0" err="1"/>
              <a:t>prosince</a:t>
            </a:r>
            <a:r>
              <a:rPr lang="en-US" sz="2200" dirty="0"/>
              <a:t> 2000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en-US" sz="2200" dirty="0" smtClean="0"/>
              <a:t>(</a:t>
            </a:r>
            <a:r>
              <a:rPr lang="en-US" sz="2200" dirty="0" err="1"/>
              <a:t>Zákon</a:t>
            </a:r>
            <a:r>
              <a:rPr lang="en-US" sz="2200" dirty="0"/>
              <a:t> č. </a:t>
            </a:r>
            <a:r>
              <a:rPr lang="en-US" sz="2200" b="1" dirty="0"/>
              <a:t>121/2000 Sb.</a:t>
            </a:r>
            <a:r>
              <a:rPr lang="en-US" sz="2200" dirty="0"/>
              <a:t>). </a:t>
            </a:r>
          </a:p>
          <a:p>
            <a:r>
              <a:rPr lang="en-US" sz="2200" dirty="0" err="1" smtClean="0"/>
              <a:t>zákon</a:t>
            </a:r>
            <a:r>
              <a:rPr lang="en-US" sz="2200" dirty="0" smtClean="0"/>
              <a:t> </a:t>
            </a:r>
            <a:r>
              <a:rPr lang="en-US" sz="2200" dirty="0" err="1"/>
              <a:t>byl</a:t>
            </a:r>
            <a:r>
              <a:rPr lang="en-US" sz="2200" dirty="0"/>
              <a:t> </a:t>
            </a:r>
            <a:r>
              <a:rPr lang="en-US" sz="2200" dirty="0" err="1"/>
              <a:t>upravován</a:t>
            </a:r>
            <a:r>
              <a:rPr lang="en-US" sz="2200" dirty="0"/>
              <a:t> </a:t>
            </a:r>
            <a:r>
              <a:rPr lang="en-US" sz="2200" dirty="0" err="1"/>
              <a:t>především</a:t>
            </a:r>
            <a:r>
              <a:rPr lang="en-US" sz="2200" dirty="0"/>
              <a:t> </a:t>
            </a:r>
            <a:r>
              <a:rPr lang="en-US" sz="2200" dirty="0" err="1"/>
              <a:t>zákony</a:t>
            </a:r>
            <a:r>
              <a:rPr lang="en-US" sz="2200" dirty="0"/>
              <a:t> č. 81/2005 </a:t>
            </a:r>
            <a:r>
              <a:rPr lang="en-US" sz="2200" dirty="0" smtClean="0"/>
              <a:t>Sb.</a:t>
            </a:r>
            <a:r>
              <a:rPr lang="cs-CZ" sz="2200" dirty="0" smtClean="0"/>
              <a:t>, </a:t>
            </a:r>
            <a:r>
              <a:rPr lang="en-US" sz="2200" dirty="0" smtClean="0"/>
              <a:t>216/2006 </a:t>
            </a:r>
            <a:r>
              <a:rPr lang="en-US" sz="2200" dirty="0"/>
              <a:t>Sb. </a:t>
            </a:r>
            <a:r>
              <a:rPr lang="cs-CZ" sz="2200" dirty="0" smtClean="0"/>
              <a:t>a </a:t>
            </a:r>
            <a:r>
              <a:rPr lang="en-US" sz="2200" dirty="0"/>
              <a:t>228/2014 Sb.</a:t>
            </a:r>
          </a:p>
          <a:p>
            <a:r>
              <a:rPr lang="en-US" sz="2200" dirty="0" err="1" smtClean="0"/>
              <a:t>dále</a:t>
            </a:r>
            <a:r>
              <a:rPr lang="en-US" sz="2200" dirty="0" smtClean="0"/>
              <a:t> </a:t>
            </a:r>
            <a:r>
              <a:rPr lang="en-US" sz="2200" dirty="0" err="1" smtClean="0"/>
              <a:t>souvisí</a:t>
            </a:r>
            <a:r>
              <a:rPr lang="cs-CZ" sz="2200" dirty="0" smtClean="0"/>
              <a:t>...</a:t>
            </a:r>
          </a:p>
          <a:p>
            <a:pPr lvl="1"/>
            <a:r>
              <a:rPr lang="en-US" i="1" dirty="0" err="1" smtClean="0"/>
              <a:t>tiskový</a:t>
            </a:r>
            <a:r>
              <a:rPr lang="en-US" i="1" dirty="0" smtClean="0"/>
              <a:t> </a:t>
            </a:r>
            <a:r>
              <a:rPr lang="en-US" i="1" dirty="0" err="1"/>
              <a:t>zákon</a:t>
            </a:r>
            <a:r>
              <a:rPr lang="en-US" i="1" dirty="0"/>
              <a:t>, </a:t>
            </a:r>
            <a:r>
              <a:rPr lang="en-US" i="1" dirty="0" err="1"/>
              <a:t>vydavatelský</a:t>
            </a:r>
            <a:r>
              <a:rPr lang="en-US" i="1" dirty="0"/>
              <a:t> </a:t>
            </a:r>
            <a:r>
              <a:rPr lang="en-US" i="1" dirty="0" err="1"/>
              <a:t>zákon</a:t>
            </a:r>
            <a:r>
              <a:rPr lang="en-US" i="1" dirty="0"/>
              <a:t>, </a:t>
            </a:r>
            <a:r>
              <a:rPr lang="pl-PL" i="1" dirty="0" smtClean="0"/>
              <a:t>zákon </a:t>
            </a:r>
            <a:r>
              <a:rPr lang="pl-PL" i="1" dirty="0"/>
              <a:t>o ISVS,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zákon </a:t>
            </a:r>
            <a:r>
              <a:rPr lang="pl-PL" i="1" dirty="0"/>
              <a:t>o některých </a:t>
            </a:r>
            <a:r>
              <a:rPr lang="en-US" i="1" dirty="0" err="1" smtClean="0"/>
              <a:t>službách</a:t>
            </a:r>
            <a:r>
              <a:rPr lang="en-US" i="1" dirty="0" smtClean="0"/>
              <a:t> </a:t>
            </a:r>
            <a:r>
              <a:rPr lang="en-US" i="1" dirty="0" err="1"/>
              <a:t>informační</a:t>
            </a:r>
            <a:r>
              <a:rPr lang="en-US" i="1" dirty="0"/>
              <a:t> </a:t>
            </a:r>
            <a:r>
              <a:rPr lang="en-US" i="1" dirty="0" err="1"/>
              <a:t>spol</a:t>
            </a:r>
            <a:r>
              <a:rPr lang="en-US" i="1" dirty="0"/>
              <a:t>. </a:t>
            </a:r>
            <a:r>
              <a:rPr lang="en-US" dirty="0"/>
              <a:t>a </a:t>
            </a:r>
            <a:r>
              <a:rPr lang="en-US" dirty="0" err="1"/>
              <a:t>další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0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Nejen autorské právo…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56184"/>
            <a:ext cx="8229600" cy="4349080"/>
          </a:xfrm>
        </p:spPr>
        <p:txBody>
          <a:bodyPr>
            <a:noAutofit/>
          </a:bodyPr>
          <a:lstStyle/>
          <a:p>
            <a:r>
              <a:rPr lang="cs-CZ" sz="2200" b="1" dirty="0" smtClean="0">
                <a:latin typeface="+mj-lt"/>
              </a:rPr>
              <a:t>osobnostní práva</a:t>
            </a:r>
            <a:r>
              <a:rPr lang="cs-CZ" sz="2200" dirty="0" smtClean="0">
                <a:latin typeface="+mj-lt"/>
              </a:rPr>
              <a:t>, absolutní </a:t>
            </a:r>
            <a:r>
              <a:rPr lang="cs-CZ" sz="2200" dirty="0">
                <a:latin typeface="+mj-lt"/>
              </a:rPr>
              <a:t>a relativní </a:t>
            </a:r>
            <a:r>
              <a:rPr lang="cs-CZ" sz="2200" b="1" dirty="0">
                <a:latin typeface="+mj-lt"/>
              </a:rPr>
              <a:t>majetková práva </a:t>
            </a:r>
            <a:endParaRPr lang="cs-CZ" sz="2200" b="1" dirty="0" smtClean="0">
              <a:latin typeface="+mj-lt"/>
            </a:endParaRPr>
          </a:p>
          <a:p>
            <a:r>
              <a:rPr lang="cs-CZ" sz="2200" b="1" dirty="0" smtClean="0">
                <a:latin typeface="+mj-lt"/>
              </a:rPr>
              <a:t>Autorská </a:t>
            </a:r>
            <a:r>
              <a:rPr lang="cs-CZ" sz="2200" b="1" dirty="0">
                <a:latin typeface="+mj-lt"/>
              </a:rPr>
              <a:t>práva </a:t>
            </a:r>
            <a:endParaRPr lang="cs-CZ" sz="2200" b="1" dirty="0" smtClean="0">
              <a:latin typeface="+mj-lt"/>
            </a:endParaRPr>
          </a:p>
          <a:p>
            <a:pPr lvl="1"/>
            <a:r>
              <a:rPr lang="cs-CZ" sz="2000" dirty="0" smtClean="0">
                <a:latin typeface="+mj-lt"/>
              </a:rPr>
              <a:t>mapy, </a:t>
            </a:r>
            <a:r>
              <a:rPr lang="cs-CZ" sz="2000" dirty="0">
                <a:latin typeface="+mj-lt"/>
              </a:rPr>
              <a:t>produkty GIS, databáze, know-how, goodwill, </a:t>
            </a:r>
            <a:r>
              <a:rPr lang="cs-CZ" sz="2000" dirty="0" smtClean="0">
                <a:latin typeface="+mj-lt"/>
              </a:rPr>
              <a:t>obchodní </a:t>
            </a:r>
            <a:r>
              <a:rPr lang="cs-CZ" sz="2000" dirty="0">
                <a:latin typeface="+mj-lt"/>
              </a:rPr>
              <a:t>tajemství, počítačový </a:t>
            </a:r>
            <a:r>
              <a:rPr lang="cs-CZ" sz="2000" dirty="0" smtClean="0">
                <a:latin typeface="+mj-lt"/>
              </a:rPr>
              <a:t>program, vědecký </a:t>
            </a:r>
            <a:r>
              <a:rPr lang="cs-CZ" sz="2000" dirty="0">
                <a:latin typeface="+mj-lt"/>
              </a:rPr>
              <a:t>objev, apod.</a:t>
            </a:r>
            <a:endParaRPr lang="cs-CZ" dirty="0">
              <a:latin typeface="+mj-lt"/>
            </a:endParaRPr>
          </a:p>
          <a:p>
            <a:r>
              <a:rPr lang="cs-CZ" sz="2200" b="1" dirty="0">
                <a:latin typeface="+mj-lt"/>
              </a:rPr>
              <a:t>Průmyslová práva </a:t>
            </a:r>
            <a:endParaRPr lang="cs-CZ" sz="2200" b="1" dirty="0" smtClean="0">
              <a:latin typeface="+mj-lt"/>
            </a:endParaRPr>
          </a:p>
          <a:p>
            <a:pPr lvl="1"/>
            <a:r>
              <a:rPr lang="cs-CZ" sz="2000" dirty="0" smtClean="0">
                <a:latin typeface="+mj-lt"/>
              </a:rPr>
              <a:t>práva </a:t>
            </a:r>
            <a:r>
              <a:rPr lang="cs-CZ" sz="2000" dirty="0">
                <a:latin typeface="+mj-lt"/>
              </a:rPr>
              <a:t>k vynálezům, průmyslovým vzorům, užitným vzorům, </a:t>
            </a:r>
            <a:br>
              <a:rPr lang="cs-CZ" sz="2000" dirty="0">
                <a:latin typeface="+mj-lt"/>
              </a:rPr>
            </a:br>
            <a:r>
              <a:rPr lang="cs-CZ" sz="2000" dirty="0" smtClean="0">
                <a:latin typeface="+mj-lt"/>
              </a:rPr>
              <a:t>zlepšovacím </a:t>
            </a:r>
            <a:r>
              <a:rPr lang="cs-CZ" sz="2000" dirty="0">
                <a:latin typeface="+mj-lt"/>
              </a:rPr>
              <a:t>návrhům, novým metodám</a:t>
            </a:r>
          </a:p>
          <a:p>
            <a:r>
              <a:rPr lang="cs-CZ" sz="2200" b="1" dirty="0">
                <a:latin typeface="+mj-lt"/>
              </a:rPr>
              <a:t>Práva na označení </a:t>
            </a:r>
            <a:endParaRPr lang="cs-CZ" sz="2200" b="1" dirty="0" smtClean="0">
              <a:latin typeface="+mj-lt"/>
            </a:endParaRPr>
          </a:p>
          <a:p>
            <a:pPr lvl="1"/>
            <a:r>
              <a:rPr lang="cs-CZ" sz="2000" dirty="0" smtClean="0">
                <a:latin typeface="+mj-lt"/>
              </a:rPr>
              <a:t>práva </a:t>
            </a:r>
            <a:r>
              <a:rPr lang="cs-CZ" sz="2000" dirty="0">
                <a:latin typeface="+mj-lt"/>
              </a:rPr>
              <a:t>k ochranným známkám, obchodní firmě, proti nekalé soutěži</a:t>
            </a:r>
          </a:p>
          <a:p>
            <a:r>
              <a:rPr lang="cs-CZ" sz="2200" b="1" dirty="0" smtClean="0">
                <a:latin typeface="+mj-lt"/>
              </a:rPr>
              <a:t>Patentové právo</a:t>
            </a:r>
          </a:p>
          <a:p>
            <a:r>
              <a:rPr lang="cs-CZ" sz="2200" b="1" dirty="0" smtClean="0">
                <a:latin typeface="+mj-lt"/>
              </a:rPr>
              <a:t>Etické zásady</a:t>
            </a:r>
            <a:endParaRPr lang="cs-CZ" sz="2200" b="1" dirty="0">
              <a:latin typeface="+mj-lt"/>
            </a:endParaRPr>
          </a:p>
        </p:txBody>
      </p:sp>
      <p:pic>
        <p:nvPicPr>
          <p:cNvPr id="8194" name="Picture 2" descr="C:\Users\Alenka\AppData\Local\Microsoft\Windows\Temporary Internet Files\Content.IE5\6SV5M11F\MC9004419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688"/>
            <a:ext cx="183197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5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6481</TotalTime>
  <Words>2894</Words>
  <Application>Microsoft Office PowerPoint</Application>
  <PresentationFormat>Předvádění na obrazovce (4:3)</PresentationFormat>
  <Paragraphs>535</Paragraphs>
  <Slides>68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Motiv systému Office</vt:lpstr>
      <vt:lpstr>Autorské právo</vt:lpstr>
      <vt:lpstr>Práva duševního vlastnictví</vt:lpstr>
      <vt:lpstr>Postavení autorského práva</vt:lpstr>
      <vt:lpstr>Historie autorského práva</vt:lpstr>
      <vt:lpstr>Mezinárodní úmluvy</vt:lpstr>
      <vt:lpstr>Autorské právo</vt:lpstr>
      <vt:lpstr>Co je to autorské právo?</vt:lpstr>
      <vt:lpstr>Legislativa v ČR</vt:lpstr>
      <vt:lpstr>Nejen autorské právo…</vt:lpstr>
      <vt:lpstr>Jak souvisejí autorská práva  se zpracováním prostorových dat?</vt:lpstr>
      <vt:lpstr>Jak souvisejí autorská práva  s kartografií a geoinformatikou?</vt:lpstr>
      <vt:lpstr>Co je cílem?</vt:lpstr>
      <vt:lpstr>Nejčastěji řešené problémy</vt:lpstr>
      <vt:lpstr>Autorské dílo</vt:lpstr>
      <vt:lpstr>Autorské dílo</vt:lpstr>
      <vt:lpstr>Hlavní zásady autorského práva</vt:lpstr>
      <vt:lpstr>Kdo může být chráněn?</vt:lpstr>
      <vt:lpstr>Osobnostní práva</vt:lpstr>
      <vt:lpstr>Majetková práva</vt:lpstr>
      <vt:lpstr>Jiná majetková práva</vt:lpstr>
      <vt:lpstr>Zvláštní majetková autorská práva</vt:lpstr>
      <vt:lpstr>Zvláštní právo pořizovatele databáze</vt:lpstr>
      <vt:lpstr>Ochrana autorského práva</vt:lpstr>
      <vt:lpstr>Vznik práv</vt:lpstr>
      <vt:lpstr>Trvání práv</vt:lpstr>
      <vt:lpstr>Tři úrovně řešení autorsko-právní problematiky</vt:lpstr>
      <vt:lpstr>Datové zdroje, tvorba map &amp; autorské právo</vt:lpstr>
      <vt:lpstr>Jak správně datové zdroje využívat?</vt:lpstr>
      <vt:lpstr>Licenční smlouvy</vt:lpstr>
      <vt:lpstr>Licenční smlouvy</vt:lpstr>
      <vt:lpstr>Výjimky a omezení práv</vt:lpstr>
      <vt:lpstr>Způsoby užití autorského díla</vt:lpstr>
      <vt:lpstr>Volné užití díla</vt:lpstr>
      <vt:lpstr>Citace</vt:lpstr>
      <vt:lpstr>Úřední a zpravodajská licence </vt:lpstr>
      <vt:lpstr>Užití v rámci občanských a náboženských obřadů, úředních akcí</vt:lpstr>
      <vt:lpstr>Licence pro dočasné rozmnoženiny</vt:lpstr>
      <vt:lpstr>Typy děl</vt:lpstr>
      <vt:lpstr>Licence</vt:lpstr>
      <vt:lpstr>Licence</vt:lpstr>
      <vt:lpstr>Licence – Creative Commons</vt:lpstr>
      <vt:lpstr>Licence a jejich značení</vt:lpstr>
      <vt:lpstr>Creative Commons – 4.0</vt:lpstr>
      <vt:lpstr>Open Data Commons</vt:lpstr>
      <vt:lpstr>Příklad: OSM</vt:lpstr>
      <vt:lpstr>Licence u software</vt:lpstr>
      <vt:lpstr>Licence u software</vt:lpstr>
      <vt:lpstr>Současný trend – open data</vt:lpstr>
      <vt:lpstr>Průmyslová práva</vt:lpstr>
      <vt:lpstr>Příklady</vt:lpstr>
      <vt:lpstr>Příklady</vt:lpstr>
      <vt:lpstr>Příklady</vt:lpstr>
      <vt:lpstr>Příklady – počítačová kriminalita</vt:lpstr>
      <vt:lpstr>Příklady – počítačová kriminalita</vt:lpstr>
      <vt:lpstr>Příklady – počítačová kriminalita</vt:lpstr>
      <vt:lpstr>Příklady – počítačová kriminalita</vt:lpstr>
      <vt:lpstr>Příklady – počítačová kriminalita</vt:lpstr>
      <vt:lpstr>Příklady – počítačová kriminalita</vt:lpstr>
      <vt:lpstr>Proč se touto problematikou zabývat?</vt:lpstr>
      <vt:lpstr>Co je v oblasti (nejen) autorského práva nového?</vt:lpstr>
      <vt:lpstr>Co je v oblasti (nejen) autorského práva nového?</vt:lpstr>
      <vt:lpstr>Co je v oblasti (nejen) autorského práva nového?</vt:lpstr>
      <vt:lpstr>Je možné něco změnit?</vt:lpstr>
      <vt:lpstr>Jaká je úloha Kartografické společnosti ČR?</vt:lpstr>
      <vt:lpstr>Jaká je úloha Česká asociace pro geoinformace?</vt:lpstr>
      <vt:lpstr>Kdy, kde a jak řešit?</vt:lpstr>
      <vt:lpstr>Použité zdroje</vt:lpstr>
      <vt:lpstr>Děkuji Vám za pozornost…  …a také za připomínky, podněty, náměty k dalšímu řešení apod.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Alenka</dc:creator>
  <cp:lastModifiedBy>Alenka</cp:lastModifiedBy>
  <cp:revision>73</cp:revision>
  <dcterms:created xsi:type="dcterms:W3CDTF">2014-05-15T17:00:58Z</dcterms:created>
  <dcterms:modified xsi:type="dcterms:W3CDTF">2015-06-22T19:44:58Z</dcterms:modified>
</cp:coreProperties>
</file>